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embeddedFontLst>
    <p:embeddedFont>
      <p:font typeface="Helvetica Neue" panose="020B0604020202020204" charset="0"/>
      <p:regular r:id="rId59"/>
      <p:bold r:id="rId60"/>
      <p:italic r:id="rId61"/>
      <p:boldItalic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  <p:embeddedFont>
      <p:font typeface="Roboto" panose="020B060402020202020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5" roundtripDataSignature="AMtx7mgYb999TZ8vXhLV6/LCoIZUyB1z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044E9F-D7F7-4389-8E41-2D20C5D1683E}">
  <a:tblStyle styleId="{1B044E9F-D7F7-4389-8E41-2D20C5D1683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843d6f6b4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g9843d6f6b4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843d6f6b4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9843d6f6b4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843d6f6b4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g9843d6f6b4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843d6f6b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g9843d6f6b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843d6f6b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9843d6f6b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843d6f6b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g9843d6f6b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endParaRPr/>
          </a:p>
        </p:txBody>
      </p:sp>
      <p:sp>
        <p:nvSpPr>
          <p:cNvPr id="235" name="Google Shape;2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>
              <a:sym typeface="Arial Hebrew"/>
            </a:endParaRPr>
          </a:p>
        </p:txBody>
      </p:sp>
      <p:sp>
        <p:nvSpPr>
          <p:cNvPr id="288" name="Google Shape;2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</p:txBody>
      </p:sp>
      <p:sp>
        <p:nvSpPr>
          <p:cNvPr id="318" name="Google Shape;3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5" name="Google Shape;3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5" name="Google Shape;3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3" name="Google Shape;3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3" name="Google Shape;40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98bd4bdc5b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7" name="Google Shape;417;g98bd4bdc5b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98bd4bdc5b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4" name="Google Shape;434;g98bd4bdc5b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</p:txBody>
      </p:sp>
      <p:sp>
        <p:nvSpPr>
          <p:cNvPr id="455" name="Google Shape;45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98520645a9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g98520645a9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9" name="Google Shape;5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0" name="Google Shape;5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89" name="Google Shape;5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985af3d6b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1" name="Google Shape;651;g985af3d6b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0" name="Google Shape;6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5" name="Google Shape;68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843d6f6b4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7" name="Google Shape;697;g9843d6f6b4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3" name="Google Shape;70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9" name="Google Shape;71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6" name="Google Shape;7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4" name="Google Shape;73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985af3d6b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</p:txBody>
      </p:sp>
      <p:sp>
        <p:nvSpPr>
          <p:cNvPr id="739" name="Google Shape;739;g985af3d6b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98520645a9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8" name="Google Shape;748;g98520645a9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9843d6f6b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g9843d6f6b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9843d6f6b4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g9843d6f6b4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9843d6f6b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Google Shape;785;g9843d6f6b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98520645a9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5" name="Google Shape;795;g98520645a9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98520645a9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0" name="Google Shape;810;g98520645a9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38" name="Google Shape;8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98520645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Arial Hebrew"/>
            </a:endParaRPr>
          </a:p>
        </p:txBody>
      </p:sp>
      <p:sp>
        <p:nvSpPr>
          <p:cNvPr id="851" name="Google Shape;851;g98520645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98520645a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65" name="Google Shape;865;g98520645a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9" name="Google Shape;87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843d6f6b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9843d6f6b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843d6f6b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9843d6f6b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843d6f6b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9843d6f6b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843d6f6b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9843d6f6b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64"/>
          <p:cNvPicPr preferRelativeResize="0"/>
          <p:nvPr/>
        </p:nvPicPr>
        <p:blipFill rotWithShape="1">
          <a:blip r:embed="rId2">
            <a:alphaModFix/>
          </a:blip>
          <a:srcRect b="4509"/>
          <a:stretch/>
        </p:blipFill>
        <p:spPr>
          <a:xfrm>
            <a:off x="0" y="0"/>
            <a:ext cx="12192000" cy="68995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64"/>
          <p:cNvSpPr txBox="1">
            <a:spLocks noGrp="1"/>
          </p:cNvSpPr>
          <p:nvPr>
            <p:ph type="ctrTitle"/>
          </p:nvPr>
        </p:nvSpPr>
        <p:spPr>
          <a:xfrm>
            <a:off x="7389091" y="1935163"/>
            <a:ext cx="45258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 b="1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4"/>
          <p:cNvSpPr txBox="1">
            <a:spLocks noGrp="1"/>
          </p:cNvSpPr>
          <p:nvPr>
            <p:ph type="subTitle" idx="1"/>
          </p:nvPr>
        </p:nvSpPr>
        <p:spPr>
          <a:xfrm>
            <a:off x="5781964" y="4479491"/>
            <a:ext cx="61329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6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65"/>
          <p:cNvPicPr preferRelativeResize="0"/>
          <p:nvPr/>
        </p:nvPicPr>
        <p:blipFill rotWithShape="1">
          <a:blip r:embed="rId2">
            <a:alphaModFix/>
          </a:blip>
          <a:srcRect t="5804"/>
          <a:stretch/>
        </p:blipFill>
        <p:spPr>
          <a:xfrm>
            <a:off x="0" y="9236"/>
            <a:ext cx="12268200" cy="68487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400" b="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6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 2">
  <p:cSld name="OBJECT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6"/>
          <p:cNvPicPr preferRelativeResize="0"/>
          <p:nvPr/>
        </p:nvPicPr>
        <p:blipFill rotWithShape="1">
          <a:blip r:embed="rId2">
            <a:alphaModFix/>
          </a:blip>
          <a:srcRect t="5804"/>
          <a:stretch/>
        </p:blipFill>
        <p:spPr>
          <a:xfrm>
            <a:off x="0" y="9236"/>
            <a:ext cx="12268200" cy="684876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66"/>
          <p:cNvSpPr txBox="1">
            <a:spLocks noGrp="1"/>
          </p:cNvSpPr>
          <p:nvPr>
            <p:ph type="body" idx="1"/>
          </p:nvPr>
        </p:nvSpPr>
        <p:spPr>
          <a:xfrm>
            <a:off x="838200" y="1254369"/>
            <a:ext cx="10515600" cy="492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400" b="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6"/>
          <p:cNvSpPr txBox="1">
            <a:spLocks noGrp="1"/>
          </p:cNvSpPr>
          <p:nvPr>
            <p:ph type="sldNum" idx="12"/>
          </p:nvPr>
        </p:nvSpPr>
        <p:spPr>
          <a:xfrm>
            <a:off x="110413" y="641233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p.research.columbia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b3952@columbia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h92cfriRyvG6SAfkjp5GM7o9oQiJaJz/vie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hyperlink" Target="http://drive.google.com/file/d/14L5Sz6nwbzYhnWEWYIP4x4oN0Z3KSTeF/view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jpg"/><Relationship Id="rId3" Type="http://schemas.openxmlformats.org/officeDocument/2006/relationships/image" Target="../media/image47.jpg"/><Relationship Id="rId21" Type="http://schemas.openxmlformats.org/officeDocument/2006/relationships/image" Target="../media/image65.png"/><Relationship Id="rId7" Type="http://schemas.openxmlformats.org/officeDocument/2006/relationships/image" Target="../media/image51.jp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jpg"/><Relationship Id="rId5" Type="http://schemas.openxmlformats.org/officeDocument/2006/relationships/image" Target="../media/image49.png"/><Relationship Id="rId15" Type="http://schemas.openxmlformats.org/officeDocument/2006/relationships/image" Target="../media/image59.jp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jpg"/><Relationship Id="rId19" Type="http://schemas.openxmlformats.org/officeDocument/2006/relationships/image" Target="../media/image63.jpg"/><Relationship Id="rId31" Type="http://schemas.openxmlformats.org/officeDocument/2006/relationships/image" Target="../media/image75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jpg"/><Relationship Id="rId30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jp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jp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85.jpg"/><Relationship Id="rId5" Type="http://schemas.openxmlformats.org/officeDocument/2006/relationships/image" Target="../media/image79.png"/><Relationship Id="rId15" Type="http://schemas.openxmlformats.org/officeDocument/2006/relationships/image" Target="../media/image89.jpg"/><Relationship Id="rId10" Type="http://schemas.openxmlformats.org/officeDocument/2006/relationships/image" Target="../media/image84.jpg"/><Relationship Id="rId4" Type="http://schemas.openxmlformats.org/officeDocument/2006/relationships/image" Target="../media/image78.png"/><Relationship Id="rId9" Type="http://schemas.openxmlformats.org/officeDocument/2006/relationships/image" Target="../media/image83.jpg"/><Relationship Id="rId14" Type="http://schemas.openxmlformats.org/officeDocument/2006/relationships/image" Target="../media/image8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jp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5.jpg"/><Relationship Id="rId4" Type="http://schemas.openxmlformats.org/officeDocument/2006/relationships/image" Target="../media/image100.png"/><Relationship Id="rId9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85.jp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g"/><Relationship Id="rId11" Type="http://schemas.openxmlformats.org/officeDocument/2006/relationships/image" Target="../media/image104.jpg"/><Relationship Id="rId5" Type="http://schemas.openxmlformats.org/officeDocument/2006/relationships/image" Target="../media/image102.png"/><Relationship Id="rId10" Type="http://schemas.openxmlformats.org/officeDocument/2006/relationships/image" Target="../media/image103.jpg"/><Relationship Id="rId4" Type="http://schemas.openxmlformats.org/officeDocument/2006/relationships/image" Target="../media/image106.png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3.jpg"/><Relationship Id="rId4" Type="http://schemas.openxmlformats.org/officeDocument/2006/relationships/image" Target="../media/image8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hyperlink" Target="https://eoimages.gsfc.nasa.gov/images/imagerecords/8000/8129/chlorophyll_sea_97-07_lrg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67562"/>
            <a:ext cx="12192001" cy="7225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>
            <a:spLocks noGrp="1"/>
          </p:cNvSpPr>
          <p:nvPr>
            <p:ph type="title"/>
          </p:nvPr>
        </p:nvSpPr>
        <p:spPr>
          <a:xfrm>
            <a:off x="838199" y="294787"/>
            <a:ext cx="10709031" cy="77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American Lives are Directly and </a:t>
            </a:r>
            <a:r>
              <a:rPr lang="en-US" sz="3800" i="1"/>
              <a:t>Already</a:t>
            </a:r>
            <a:r>
              <a:rPr lang="en-US" sz="3800"/>
              <a:t> Impacted by Climate Change</a:t>
            </a:r>
            <a:endParaRPr sz="3800"/>
          </a:p>
        </p:txBody>
      </p:sp>
      <p:sp>
        <p:nvSpPr>
          <p:cNvPr id="169" name="Google Shape;169;p7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500" y="1334650"/>
            <a:ext cx="8043026" cy="452196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7"/>
          <p:cNvSpPr/>
          <p:nvPr/>
        </p:nvSpPr>
        <p:spPr>
          <a:xfrm>
            <a:off x="3934950" y="6333000"/>
            <a:ext cx="432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Klotzbach 2019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843d6f6b4_0_152"/>
          <p:cNvSpPr txBox="1">
            <a:spLocks noGrp="1"/>
          </p:cNvSpPr>
          <p:nvPr>
            <p:ph type="title"/>
          </p:nvPr>
        </p:nvSpPr>
        <p:spPr>
          <a:xfrm>
            <a:off x="838199" y="294787"/>
            <a:ext cx="107091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American Lives are Directly and </a:t>
            </a:r>
            <a:r>
              <a:rPr lang="en-US" sz="3800" i="1"/>
              <a:t>Already</a:t>
            </a:r>
            <a:r>
              <a:rPr lang="en-US" sz="3800"/>
              <a:t> Impacted by Climate Change</a:t>
            </a:r>
            <a:endParaRPr sz="3800"/>
          </a:p>
        </p:txBody>
      </p:sp>
      <p:sp>
        <p:nvSpPr>
          <p:cNvPr id="177" name="Google Shape;177;g9843d6f6b4_0_152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g9843d6f6b4_0_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499" y="1334650"/>
            <a:ext cx="8043026" cy="45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9843d6f6b4_0_152"/>
          <p:cNvSpPr/>
          <p:nvPr/>
        </p:nvSpPr>
        <p:spPr>
          <a:xfrm>
            <a:off x="3934950" y="6333000"/>
            <a:ext cx="432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RCC-ACIS.org, 2020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843d6f6b4_0_128"/>
          <p:cNvSpPr txBox="1">
            <a:spLocks noGrp="1"/>
          </p:cNvSpPr>
          <p:nvPr>
            <p:ph type="title"/>
          </p:nvPr>
        </p:nvSpPr>
        <p:spPr>
          <a:xfrm>
            <a:off x="838199" y="294787"/>
            <a:ext cx="107091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American Lives are Directly and </a:t>
            </a:r>
            <a:r>
              <a:rPr lang="en-US" sz="3800" i="1"/>
              <a:t>Already</a:t>
            </a:r>
            <a:r>
              <a:rPr lang="en-US" sz="3800"/>
              <a:t> Impacted by Climate Change</a:t>
            </a:r>
            <a:endParaRPr sz="3800"/>
          </a:p>
        </p:txBody>
      </p:sp>
      <p:sp>
        <p:nvSpPr>
          <p:cNvPr id="185" name="Google Shape;185;g9843d6f6b4_0_128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9843d6f6b4_0_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500" y="1334650"/>
            <a:ext cx="8043026" cy="452196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9843d6f6b4_0_128"/>
          <p:cNvSpPr/>
          <p:nvPr/>
        </p:nvSpPr>
        <p:spPr>
          <a:xfrm>
            <a:off x="3934950" y="6333000"/>
            <a:ext cx="432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RCC-ACIS.org, 2020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843d6f6b4_0_136"/>
          <p:cNvSpPr txBox="1">
            <a:spLocks noGrp="1"/>
          </p:cNvSpPr>
          <p:nvPr>
            <p:ph type="title"/>
          </p:nvPr>
        </p:nvSpPr>
        <p:spPr>
          <a:xfrm>
            <a:off x="838199" y="294787"/>
            <a:ext cx="107091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American Lives are Directly and </a:t>
            </a:r>
            <a:r>
              <a:rPr lang="en-US" sz="3800" i="1"/>
              <a:t>Already</a:t>
            </a:r>
            <a:r>
              <a:rPr lang="en-US" sz="3800"/>
              <a:t> Impacted by Climate Change</a:t>
            </a:r>
            <a:endParaRPr sz="3800"/>
          </a:p>
        </p:txBody>
      </p:sp>
      <p:sp>
        <p:nvSpPr>
          <p:cNvPr id="193" name="Google Shape;193;g9843d6f6b4_0_136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9843d6f6b4_0_136"/>
          <p:cNvSpPr/>
          <p:nvPr/>
        </p:nvSpPr>
        <p:spPr>
          <a:xfrm>
            <a:off x="3934950" y="6333000"/>
            <a:ext cx="432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Ziska 2007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g9843d6f6b4_0_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500" y="1334650"/>
            <a:ext cx="8043026" cy="452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843d6f6b4_0_144"/>
          <p:cNvSpPr txBox="1">
            <a:spLocks noGrp="1"/>
          </p:cNvSpPr>
          <p:nvPr>
            <p:ph type="title"/>
          </p:nvPr>
        </p:nvSpPr>
        <p:spPr>
          <a:xfrm>
            <a:off x="838199" y="294787"/>
            <a:ext cx="107091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American Lives are Directly and </a:t>
            </a:r>
            <a:r>
              <a:rPr lang="en-US" sz="3800" i="1"/>
              <a:t>Already</a:t>
            </a:r>
            <a:r>
              <a:rPr lang="en-US" sz="3800"/>
              <a:t> Impacted by Climate Change</a:t>
            </a:r>
            <a:endParaRPr sz="3800"/>
          </a:p>
        </p:txBody>
      </p:sp>
      <p:sp>
        <p:nvSpPr>
          <p:cNvPr id="201" name="Google Shape;201;g9843d6f6b4_0_14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g9843d6f6b4_0_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500" y="1334650"/>
            <a:ext cx="8043048" cy="45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9843d6f6b4_0_144"/>
          <p:cNvSpPr/>
          <p:nvPr/>
        </p:nvSpPr>
        <p:spPr>
          <a:xfrm>
            <a:off x="3934950" y="6333000"/>
            <a:ext cx="432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Yamana + Eltahir 2013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9843d6f6b4_0_119"/>
          <p:cNvSpPr txBox="1">
            <a:spLocks noGrp="1"/>
          </p:cNvSpPr>
          <p:nvPr>
            <p:ph type="title"/>
          </p:nvPr>
        </p:nvSpPr>
        <p:spPr>
          <a:xfrm>
            <a:off x="838199" y="294787"/>
            <a:ext cx="107091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Number of $1B+ Disasters are Irrevocably Increasing</a:t>
            </a:r>
            <a:endParaRPr sz="3800"/>
          </a:p>
        </p:txBody>
      </p:sp>
      <p:sp>
        <p:nvSpPr>
          <p:cNvPr id="209" name="Google Shape;209;g9843d6f6b4_0_119"/>
          <p:cNvSpPr txBox="1"/>
          <p:nvPr/>
        </p:nvSpPr>
        <p:spPr>
          <a:xfrm>
            <a:off x="1626300" y="5359500"/>
            <a:ext cx="91329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Reduction of future human + financial costs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</a:t>
            </a:r>
            <a:r>
              <a:rPr lang="en-US" sz="2400">
                <a:solidFill>
                  <a:schemeClr val="dk1"/>
                </a:solidFill>
              </a:rPr>
              <a:t>es </a:t>
            </a:r>
            <a:r>
              <a:rPr lang="en-US" sz="2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adaptation</a:t>
            </a:r>
            <a:endParaRPr sz="18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9843d6f6b4_0_11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9843d6f6b4_0_119"/>
          <p:cNvSpPr/>
          <p:nvPr/>
        </p:nvSpPr>
        <p:spPr>
          <a:xfrm>
            <a:off x="5627250" y="6333000"/>
            <a:ext cx="937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2020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9843d6f6b4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537" y="1226650"/>
            <a:ext cx="7350926" cy="41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843d6f6b4_0_160"/>
          <p:cNvSpPr txBox="1">
            <a:spLocks noGrp="1"/>
          </p:cNvSpPr>
          <p:nvPr>
            <p:ph type="title"/>
          </p:nvPr>
        </p:nvSpPr>
        <p:spPr>
          <a:xfrm>
            <a:off x="741450" y="1525650"/>
            <a:ext cx="10709100" cy="3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To Promote + Protect: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National Security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Economic Prosperity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Human Health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Environmental Sustainability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3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 b="1">
                <a:solidFill>
                  <a:srgbClr val="0C343D"/>
                </a:solidFill>
              </a:rPr>
              <a:t>We must predict + adapt to climate change </a:t>
            </a:r>
            <a:r>
              <a:rPr lang="en-US" sz="3800" b="1" u="sng">
                <a:solidFill>
                  <a:srgbClr val="0C343D"/>
                </a:solidFill>
              </a:rPr>
              <a:t>now</a:t>
            </a:r>
            <a:endParaRPr sz="3800" b="1" u="sng">
              <a:solidFill>
                <a:srgbClr val="0C343D"/>
              </a:solidFill>
            </a:endParaRPr>
          </a:p>
        </p:txBody>
      </p:sp>
      <p:sp>
        <p:nvSpPr>
          <p:cNvPr id="218" name="Google Shape;218;g9843d6f6b4_0_16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title"/>
          </p:nvPr>
        </p:nvSpPr>
        <p:spPr>
          <a:xfrm>
            <a:off x="425500" y="218925"/>
            <a:ext cx="117135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/>
              <a:t>Adaptation Requires Reliable Climate Projections (Forecasts) </a:t>
            </a:r>
            <a:endParaRPr sz="3600"/>
          </a:p>
        </p:txBody>
      </p:sp>
      <p:sp>
        <p:nvSpPr>
          <p:cNvPr id="224" name="Google Shape;224;p10"/>
          <p:cNvSpPr txBox="1">
            <a:spLocks noGrp="1"/>
          </p:cNvSpPr>
          <p:nvPr>
            <p:ph type="body" idx="1"/>
          </p:nvPr>
        </p:nvSpPr>
        <p:spPr>
          <a:xfrm>
            <a:off x="838200" y="1140821"/>
            <a:ext cx="10515600" cy="3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Projections made with </a:t>
            </a: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Earth System Models (ESMs)</a:t>
            </a:r>
            <a:endParaRPr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Current models are </a:t>
            </a:r>
            <a:r>
              <a:rPr lang="en-US" i="1">
                <a:latin typeface="Arial"/>
                <a:ea typeface="Arial"/>
                <a:cs typeface="Arial"/>
                <a:sym typeface="Arial"/>
              </a:rPr>
              <a:t>too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uncertain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Earth system models do not create actionable adaptation</a:t>
            </a:r>
            <a:endParaRPr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10"/>
          <p:cNvPicPr preferRelativeResize="0"/>
          <p:nvPr/>
        </p:nvPicPr>
        <p:blipFill rotWithShape="1">
          <a:blip r:embed="rId3">
            <a:alphaModFix/>
          </a:blip>
          <a:srcRect t="17084" r="12299" b="18219"/>
          <a:stretch/>
        </p:blipFill>
        <p:spPr>
          <a:xfrm>
            <a:off x="3769028" y="2405114"/>
            <a:ext cx="3895247" cy="287360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/>
          <p:nvPr/>
        </p:nvSpPr>
        <p:spPr>
          <a:xfrm>
            <a:off x="4034800" y="2146250"/>
            <a:ext cx="456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Global Air Temperature</a:t>
            </a:r>
            <a:r>
              <a:rPr lang="en-US" b="1">
                <a:solidFill>
                  <a:srgbClr val="0C343D"/>
                </a:solidFill>
              </a:rPr>
              <a:t> - </a:t>
            </a:r>
            <a:r>
              <a:rPr lang="en-US" sz="1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CMIP6</a:t>
            </a:r>
            <a:r>
              <a:rPr lang="en-US" b="1">
                <a:solidFill>
                  <a:srgbClr val="7F7F7F"/>
                </a:solidFill>
              </a:rPr>
              <a:t> </a:t>
            </a:r>
            <a:r>
              <a:rPr lang="en-US" sz="1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(New Generation)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/>
          <p:nvPr/>
        </p:nvSpPr>
        <p:spPr>
          <a:xfrm>
            <a:off x="7585829" y="3072430"/>
            <a:ext cx="731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Model Spread</a:t>
            </a:r>
            <a:endParaRPr sz="12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0"/>
          <p:cNvSpPr/>
          <p:nvPr/>
        </p:nvSpPr>
        <p:spPr>
          <a:xfrm>
            <a:off x="5184750" y="6412325"/>
            <a:ext cx="1822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Eyring et al., 2020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prep.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6567025" y="2894200"/>
            <a:ext cx="101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Business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as usual</a:t>
            </a:r>
            <a:endParaRPr sz="1100"/>
          </a:p>
        </p:txBody>
      </p:sp>
      <p:sp>
        <p:nvSpPr>
          <p:cNvPr id="231" name="Google Shape;231;p10"/>
          <p:cNvSpPr/>
          <p:nvPr/>
        </p:nvSpPr>
        <p:spPr>
          <a:xfrm>
            <a:off x="7454350" y="2695475"/>
            <a:ext cx="74400" cy="203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2" name="Google Shape;232;p10"/>
          <p:cNvCxnSpPr/>
          <p:nvPr/>
        </p:nvCxnSpPr>
        <p:spPr>
          <a:xfrm>
            <a:off x="7489450" y="2862875"/>
            <a:ext cx="4200" cy="891000"/>
          </a:xfrm>
          <a:prstGeom prst="straightConnector1">
            <a:avLst/>
          </a:prstGeom>
          <a:noFill/>
          <a:ln w="19050" cap="flat" cmpd="sng">
            <a:solidFill>
              <a:srgbClr val="0C343D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5"/>
          <p:cNvPicPr preferRelativeResize="0"/>
          <p:nvPr/>
        </p:nvPicPr>
        <p:blipFill rotWithShape="1">
          <a:blip r:embed="rId3">
            <a:alphaModFix/>
          </a:blip>
          <a:srcRect l="13748" t="21750" r="47413" b="32048"/>
          <a:stretch/>
        </p:blipFill>
        <p:spPr>
          <a:xfrm>
            <a:off x="7408653" y="1122733"/>
            <a:ext cx="4898760" cy="32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5"/>
          <p:cNvSpPr/>
          <p:nvPr/>
        </p:nvSpPr>
        <p:spPr>
          <a:xfrm>
            <a:off x="7440703" y="3118521"/>
            <a:ext cx="1406332" cy="172755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5"/>
          <p:cNvSpPr txBox="1">
            <a:spLocks noGrp="1"/>
          </p:cNvSpPr>
          <p:nvPr>
            <p:ph type="title"/>
          </p:nvPr>
        </p:nvSpPr>
        <p:spPr>
          <a:xfrm>
            <a:off x="838200" y="192401"/>
            <a:ext cx="11353800" cy="10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An Earth System Model is a Complex </a:t>
            </a:r>
            <a:r>
              <a:rPr lang="en-US" sz="3800" b="1"/>
              <a:t>Coupled </a:t>
            </a:r>
            <a:r>
              <a:rPr lang="en-US" sz="3800"/>
              <a:t>System</a:t>
            </a:r>
            <a:endParaRPr sz="3800"/>
          </a:p>
        </p:txBody>
      </p:sp>
      <p:pic>
        <p:nvPicPr>
          <p:cNvPr id="240" name="Google Shape;240;p15" descr="FAQ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6950" y="3348858"/>
            <a:ext cx="3959228" cy="30782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15"/>
          <p:cNvGrpSpPr/>
          <p:nvPr/>
        </p:nvGrpSpPr>
        <p:grpSpPr>
          <a:xfrm>
            <a:off x="5074669" y="3179374"/>
            <a:ext cx="4111505" cy="3228101"/>
            <a:chOff x="668425" y="1082850"/>
            <a:chExt cx="5149680" cy="4117476"/>
          </a:xfrm>
        </p:grpSpPr>
        <p:pic>
          <p:nvPicPr>
            <p:cNvPr id="242" name="Google Shape;242;p15"/>
            <p:cNvPicPr preferRelativeResize="0"/>
            <p:nvPr/>
          </p:nvPicPr>
          <p:blipFill rotWithShape="1">
            <a:blip r:embed="rId5">
              <a:alphaModFix/>
            </a:blip>
            <a:srcRect l="5590" t="18582" r="52280" b="24169"/>
            <a:stretch/>
          </p:blipFill>
          <p:spPr>
            <a:xfrm>
              <a:off x="681803" y="1273986"/>
              <a:ext cx="5136302" cy="39263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15"/>
            <p:cNvSpPr/>
            <p:nvPr/>
          </p:nvSpPr>
          <p:spPr>
            <a:xfrm>
              <a:off x="668425" y="1082850"/>
              <a:ext cx="869100" cy="1069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4" name="Google Shape;244;p15"/>
          <p:cNvSpPr/>
          <p:nvPr/>
        </p:nvSpPr>
        <p:spPr>
          <a:xfrm rot="8258000">
            <a:off x="7863996" y="2580839"/>
            <a:ext cx="1865338" cy="1605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34F5C"/>
          </a:solidFill>
          <a:ln w="9525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5"/>
          <p:cNvSpPr txBox="1">
            <a:spLocks noGrp="1"/>
          </p:cNvSpPr>
          <p:nvPr>
            <p:ph type="body" idx="1"/>
          </p:nvPr>
        </p:nvSpPr>
        <p:spPr>
          <a:xfrm>
            <a:off x="838200" y="1841400"/>
            <a:ext cx="5437200" cy="4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Simplified representation in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300">
                <a:latin typeface="Arial"/>
                <a:ea typeface="Arial"/>
                <a:cs typeface="Arial"/>
                <a:sym typeface="Arial"/>
              </a:rPr>
            </a:b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Earth System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 M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odels (ESMs)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3429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of equations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3429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arameters empi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rically</a:t>
            </a:r>
            <a:br>
              <a:rPr lang="en-US" sz="2300">
                <a:latin typeface="Arial"/>
                <a:ea typeface="Arial"/>
                <a:cs typeface="Arial"/>
                <a:sym typeface="Arial"/>
              </a:rPr>
            </a:br>
            <a:r>
              <a:rPr lang="en-US" sz="2300">
                <a:latin typeface="Arial"/>
                <a:ea typeface="Arial"/>
                <a:cs typeface="Arial"/>
                <a:sym typeface="Arial"/>
              </a:rPr>
              <a:t>fine-tuned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3429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Grid 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resolution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~100km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5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 txBox="1">
            <a:spLocks noGrp="1"/>
          </p:cNvSpPr>
          <p:nvPr>
            <p:ph type="title"/>
          </p:nvPr>
        </p:nvSpPr>
        <p:spPr>
          <a:xfrm>
            <a:off x="821475" y="-3100"/>
            <a:ext cx="110238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200"/>
              <a:t>Unresolved Small + Complex Processes Require “Parameterizations” Causing Projection Uncertainties</a:t>
            </a:r>
            <a:endParaRPr sz="3200"/>
          </a:p>
        </p:txBody>
      </p:sp>
      <p:pic>
        <p:nvPicPr>
          <p:cNvPr id="252" name="Google Shape;252;p16"/>
          <p:cNvPicPr preferRelativeResize="0"/>
          <p:nvPr/>
        </p:nvPicPr>
        <p:blipFill rotWithShape="1">
          <a:blip r:embed="rId3">
            <a:alphaModFix/>
          </a:blip>
          <a:srcRect l="43374" t="41708" r="31153" b="23756"/>
          <a:stretch/>
        </p:blipFill>
        <p:spPr>
          <a:xfrm>
            <a:off x="5665525" y="1341213"/>
            <a:ext cx="2310144" cy="20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6" descr="The Role of the Leaf in Photosynthesis Worksheet - EdPla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1427" y="1491447"/>
            <a:ext cx="2758038" cy="1751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6"/>
          <p:cNvSpPr txBox="1"/>
          <p:nvPr/>
        </p:nvSpPr>
        <p:spPr>
          <a:xfrm>
            <a:off x="1426663" y="1015550"/>
            <a:ext cx="348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Clouds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/>
          <p:nvPr/>
        </p:nvSpPr>
        <p:spPr>
          <a:xfrm>
            <a:off x="5665638" y="1041850"/>
            <a:ext cx="231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Ocean Eddies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6"/>
          <p:cNvSpPr txBox="1"/>
          <p:nvPr/>
        </p:nvSpPr>
        <p:spPr>
          <a:xfrm>
            <a:off x="9121437" y="1033425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Photosynthesis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6"/>
          <p:cNvPicPr preferRelativeResize="0"/>
          <p:nvPr/>
        </p:nvPicPr>
        <p:blipFill rotWithShape="1">
          <a:blip r:embed="rId5">
            <a:alphaModFix/>
          </a:blip>
          <a:srcRect t="10032" r="12299" b="18216"/>
          <a:stretch/>
        </p:blipFill>
        <p:spPr>
          <a:xfrm>
            <a:off x="3490664" y="3650937"/>
            <a:ext cx="2140411" cy="1751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16"/>
          <p:cNvCxnSpPr/>
          <p:nvPr/>
        </p:nvCxnSpPr>
        <p:spPr>
          <a:xfrm>
            <a:off x="2556096" y="3328918"/>
            <a:ext cx="1330800" cy="6111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9" name="Google Shape;259;p16"/>
          <p:cNvCxnSpPr>
            <a:stCxn id="252" idx="2"/>
          </p:cNvCxnSpPr>
          <p:nvPr/>
        </p:nvCxnSpPr>
        <p:spPr>
          <a:xfrm flipH="1">
            <a:off x="5569296" y="3421067"/>
            <a:ext cx="1251300" cy="5301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60" name="Google Shape;260;p16"/>
          <p:cNvPicPr preferRelativeResize="0"/>
          <p:nvPr/>
        </p:nvPicPr>
        <p:blipFill rotWithShape="1">
          <a:blip r:embed="rId6">
            <a:alphaModFix/>
          </a:blip>
          <a:srcRect t="8817"/>
          <a:stretch/>
        </p:blipFill>
        <p:spPr>
          <a:xfrm>
            <a:off x="6039895" y="3935371"/>
            <a:ext cx="2657891" cy="132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6"/>
          <p:cNvCxnSpPr>
            <a:stCxn id="252" idx="2"/>
          </p:cNvCxnSpPr>
          <p:nvPr/>
        </p:nvCxnSpPr>
        <p:spPr>
          <a:xfrm flipH="1">
            <a:off x="6811296" y="3421067"/>
            <a:ext cx="9300" cy="5166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62" name="Google Shape;262;p16"/>
          <p:cNvPicPr preferRelativeResize="0"/>
          <p:nvPr/>
        </p:nvPicPr>
        <p:blipFill rotWithShape="1">
          <a:blip r:embed="rId7">
            <a:alphaModFix/>
          </a:blip>
          <a:srcRect r="3344" b="6244"/>
          <a:stretch/>
        </p:blipFill>
        <p:spPr>
          <a:xfrm>
            <a:off x="9106612" y="3702275"/>
            <a:ext cx="2758026" cy="169977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cxnSp>
        <p:nvCxnSpPr>
          <p:cNvPr id="263" name="Google Shape;263;p16"/>
          <p:cNvCxnSpPr/>
          <p:nvPr/>
        </p:nvCxnSpPr>
        <p:spPr>
          <a:xfrm>
            <a:off x="10324662" y="2949604"/>
            <a:ext cx="870600" cy="17919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64" name="Google Shape;264;p16"/>
          <p:cNvGrpSpPr/>
          <p:nvPr/>
        </p:nvGrpSpPr>
        <p:grpSpPr>
          <a:xfrm>
            <a:off x="1426752" y="1327137"/>
            <a:ext cx="3487827" cy="2149272"/>
            <a:chOff x="5061462" y="1030091"/>
            <a:chExt cx="6720283" cy="4087623"/>
          </a:xfrm>
        </p:grpSpPr>
        <p:pic>
          <p:nvPicPr>
            <p:cNvPr id="265" name="Google Shape;265;p16" descr="Amazing Cloud Photos Taken by Astronauts from the ISS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1462" y="1030091"/>
              <a:ext cx="6720283" cy="40876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6" name="Google Shape;266;p16"/>
            <p:cNvGrpSpPr/>
            <p:nvPr/>
          </p:nvGrpSpPr>
          <p:grpSpPr>
            <a:xfrm>
              <a:off x="6101451" y="2541373"/>
              <a:ext cx="4333146" cy="1589240"/>
              <a:chOff x="6332452" y="2512498"/>
              <a:chExt cx="4333146" cy="1589240"/>
            </a:xfrm>
          </p:grpSpPr>
          <p:cxnSp>
            <p:nvCxnSpPr>
              <p:cNvPr id="267" name="Google Shape;267;p16"/>
              <p:cNvCxnSpPr/>
              <p:nvPr/>
            </p:nvCxnSpPr>
            <p:spPr>
              <a:xfrm rot="10800000" flipH="1">
                <a:off x="6352769" y="2515874"/>
                <a:ext cx="1539243" cy="641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8" name="Google Shape;268;p16"/>
              <p:cNvCxnSpPr/>
              <p:nvPr/>
            </p:nvCxnSpPr>
            <p:spPr>
              <a:xfrm rot="10800000" flipH="1">
                <a:off x="6347225" y="3161591"/>
                <a:ext cx="2780086" cy="8512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9" name="Google Shape;269;p16"/>
              <p:cNvCxnSpPr/>
              <p:nvPr/>
            </p:nvCxnSpPr>
            <p:spPr>
              <a:xfrm rot="10800000" flipH="1">
                <a:off x="6332452" y="4093226"/>
                <a:ext cx="2780086" cy="8512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0" name="Google Shape;270;p16"/>
              <p:cNvCxnSpPr/>
              <p:nvPr/>
            </p:nvCxnSpPr>
            <p:spPr>
              <a:xfrm flipH="1">
                <a:off x="6343469" y="3165885"/>
                <a:ext cx="3756" cy="932812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1" name="Google Shape;271;p16"/>
              <p:cNvCxnSpPr/>
              <p:nvPr/>
            </p:nvCxnSpPr>
            <p:spPr>
              <a:xfrm rot="10800000" flipH="1">
                <a:off x="9112538" y="2523985"/>
                <a:ext cx="1539243" cy="641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2" name="Google Shape;272;p16"/>
              <p:cNvCxnSpPr/>
              <p:nvPr/>
            </p:nvCxnSpPr>
            <p:spPr>
              <a:xfrm rot="10800000" flipH="1">
                <a:off x="7885512" y="2512498"/>
                <a:ext cx="2780086" cy="8512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3" name="Google Shape;273;p16"/>
              <p:cNvCxnSpPr/>
              <p:nvPr/>
            </p:nvCxnSpPr>
            <p:spPr>
              <a:xfrm rot="10800000" flipH="1">
                <a:off x="9103903" y="3455060"/>
                <a:ext cx="1539243" cy="641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4" name="Google Shape;274;p16"/>
              <p:cNvCxnSpPr/>
              <p:nvPr/>
            </p:nvCxnSpPr>
            <p:spPr>
              <a:xfrm flipH="1">
                <a:off x="9118371" y="3165885"/>
                <a:ext cx="8940" cy="930331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5" name="Google Shape;275;p16"/>
              <p:cNvCxnSpPr/>
              <p:nvPr/>
            </p:nvCxnSpPr>
            <p:spPr>
              <a:xfrm flipH="1">
                <a:off x="10649986" y="2515145"/>
                <a:ext cx="4352" cy="948878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76" name="Google Shape;276;p16"/>
            <p:cNvSpPr txBox="1"/>
            <p:nvPr/>
          </p:nvSpPr>
          <p:spPr>
            <a:xfrm>
              <a:off x="7400576" y="2075771"/>
              <a:ext cx="4356760" cy="585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C343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ESM Grid ~100km </a:t>
              </a:r>
              <a:endParaRPr sz="14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16"/>
          <p:cNvSpPr/>
          <p:nvPr/>
        </p:nvSpPr>
        <p:spPr>
          <a:xfrm>
            <a:off x="6168282" y="2116745"/>
            <a:ext cx="1125300" cy="831000"/>
          </a:xfrm>
          <a:prstGeom prst="frame">
            <a:avLst>
              <a:gd name="adj1" fmla="val 0"/>
            </a:avLst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6"/>
          <p:cNvSpPr/>
          <p:nvPr/>
        </p:nvSpPr>
        <p:spPr>
          <a:xfrm>
            <a:off x="6322730" y="1849815"/>
            <a:ext cx="89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~100km 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p16"/>
          <p:cNvCxnSpPr>
            <a:stCxn id="252" idx="2"/>
          </p:cNvCxnSpPr>
          <p:nvPr/>
        </p:nvCxnSpPr>
        <p:spPr>
          <a:xfrm>
            <a:off x="6820596" y="3421067"/>
            <a:ext cx="4027200" cy="9216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0" name="Google Shape;280;p16"/>
          <p:cNvSpPr/>
          <p:nvPr/>
        </p:nvSpPr>
        <p:spPr>
          <a:xfrm>
            <a:off x="10886555" y="2823998"/>
            <a:ext cx="1167000" cy="468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6"/>
          <p:cNvSpPr txBox="1"/>
          <p:nvPr/>
        </p:nvSpPr>
        <p:spPr>
          <a:xfrm>
            <a:off x="255976" y="1965650"/>
            <a:ext cx="1125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Physical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/>
              <a:t>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Biological</a:t>
            </a:r>
            <a:r>
              <a:rPr lang="en-US"/>
              <a:t>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6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6"/>
          <p:cNvSpPr txBox="1"/>
          <p:nvPr/>
        </p:nvSpPr>
        <p:spPr>
          <a:xfrm>
            <a:off x="1905400" y="5299200"/>
            <a:ext cx="8426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1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Model errors dominate (&gt;50%) uncertainties &lt;40 years</a:t>
            </a:r>
            <a:endParaRPr sz="2100"/>
          </a:p>
          <a:p>
            <a:pPr marL="457200" marR="0" lvl="0" indent="-361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Massive amount of </a:t>
            </a:r>
            <a:r>
              <a:rPr lang="en-US" sz="2100" b="1">
                <a:solidFill>
                  <a:srgbClr val="0C343D"/>
                </a:solidFill>
              </a:rPr>
              <a:t>data</a:t>
            </a:r>
            <a:r>
              <a:rPr lang="en-US" sz="2100"/>
              <a:t> to constrain those processes 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6"/>
          <p:cNvSpPr txBox="1"/>
          <p:nvPr/>
        </p:nvSpPr>
        <p:spPr>
          <a:xfrm>
            <a:off x="2527500" y="6333000"/>
            <a:ext cx="7137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Newsom, </a:t>
            </a:r>
            <a:r>
              <a:rPr lang="en-US" sz="1000" u="sng">
                <a:solidFill>
                  <a:schemeClr val="lt1"/>
                </a:solidFill>
              </a:rPr>
              <a:t>Zanna</a:t>
            </a:r>
            <a:r>
              <a:rPr lang="en-US" sz="1000">
                <a:solidFill>
                  <a:schemeClr val="lt1"/>
                </a:solidFill>
              </a:rPr>
              <a:t> et al., 2020 </a:t>
            </a:r>
            <a:r>
              <a:rPr lang="en-US" sz="1000" i="1">
                <a:solidFill>
                  <a:schemeClr val="lt1"/>
                </a:solidFill>
              </a:rPr>
              <a:t>Geo Res Letters</a:t>
            </a:r>
            <a:r>
              <a:rPr lang="en-US" sz="1000">
                <a:solidFill>
                  <a:schemeClr val="lt1"/>
                </a:solidFill>
              </a:rPr>
              <a:t>; Bronselaer + </a:t>
            </a:r>
            <a:r>
              <a:rPr lang="en-US" sz="1000" u="sng">
                <a:solidFill>
                  <a:schemeClr val="lt1"/>
                </a:solidFill>
              </a:rPr>
              <a:t>Zanna</a:t>
            </a:r>
            <a:r>
              <a:rPr lang="en-US" sz="1000">
                <a:solidFill>
                  <a:schemeClr val="lt1"/>
                </a:solidFill>
              </a:rPr>
              <a:t>, 2020 </a:t>
            </a:r>
            <a:r>
              <a:rPr lang="en-US" sz="1000" i="1">
                <a:solidFill>
                  <a:schemeClr val="lt1"/>
                </a:solidFill>
              </a:rPr>
              <a:t>Nature</a:t>
            </a:r>
            <a:r>
              <a:rPr lang="en-US" sz="1000">
                <a:solidFill>
                  <a:schemeClr val="lt1"/>
                </a:solidFill>
              </a:rPr>
              <a:t>;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Friedlingstein et al. 2006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 Climate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6"/>
          <p:cNvSpPr/>
          <p:nvPr/>
        </p:nvSpPr>
        <p:spPr>
          <a:xfrm>
            <a:off x="10851400" y="1469575"/>
            <a:ext cx="1125300" cy="530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House Rules for Today’s Site Visit</a:t>
            </a:r>
            <a:endParaRPr sz="3800"/>
          </a:p>
        </p:txBody>
      </p:sp>
      <p:sp>
        <p:nvSpPr>
          <p:cNvPr id="91" name="Google Shape;91;p5"/>
          <p:cNvSpPr txBox="1">
            <a:spLocks noGrp="1"/>
          </p:cNvSpPr>
          <p:nvPr>
            <p:ph type="body" idx="1"/>
          </p:nvPr>
        </p:nvSpPr>
        <p:spPr>
          <a:xfrm>
            <a:off x="838200" y="1217700"/>
            <a:ext cx="11353800" cy="48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 b="1">
                <a:solidFill>
                  <a:srgbClr val="0C343D"/>
                </a:solidFill>
              </a:rPr>
              <a:t>Everyone</a:t>
            </a:r>
            <a:endParaRPr sz="2500" b="1">
              <a:solidFill>
                <a:srgbClr val="0C343D"/>
              </a:solidFill>
            </a:endParaRPr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Find appropriate Zoom links in agenda</a:t>
            </a:r>
            <a:endParaRPr sz="2500"/>
          </a:p>
          <a:p>
            <a:pPr marL="1371600" lvl="2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b="1">
                <a:solidFill>
                  <a:srgbClr val="0C343D"/>
                </a:solidFill>
              </a:rPr>
              <a:t>Website:</a:t>
            </a:r>
            <a:r>
              <a:rPr lang="en-US"/>
              <a:t>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https://leap.research.columbia.edu/</a:t>
            </a:r>
            <a:r>
              <a:rPr lang="en-US"/>
              <a:t> </a:t>
            </a:r>
            <a:br>
              <a:rPr lang="en-US"/>
            </a:br>
            <a:r>
              <a:rPr lang="en-US"/>
              <a:t>	Username: NSF</a:t>
            </a:r>
            <a:br>
              <a:rPr lang="en-US"/>
            </a:br>
            <a:r>
              <a:rPr lang="en-US"/>
              <a:t>	Password: LEAP</a:t>
            </a:r>
            <a:endParaRPr/>
          </a:p>
          <a:p>
            <a:pPr marL="1371600" lvl="2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/>
              <a:t>Different rooms throughout day</a:t>
            </a:r>
            <a:endParaRPr/>
          </a:p>
          <a:p>
            <a:pPr marL="1371600" lvl="2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b="1">
                <a:solidFill>
                  <a:srgbClr val="0C343D"/>
                </a:solidFill>
              </a:rPr>
              <a:t>Back-Up Plan:</a:t>
            </a:r>
            <a:r>
              <a:rPr lang="en-US"/>
              <a:t> WebEx link emailed</a:t>
            </a:r>
            <a:endParaRPr sz="2500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/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Email </a:t>
            </a:r>
            <a:r>
              <a:rPr lang="en-US" sz="2500" u="sng">
                <a:solidFill>
                  <a:schemeClr val="hlink"/>
                </a:solidFill>
                <a:hlinkClick r:id="rId4"/>
              </a:rPr>
              <a:t>mb3952@columbia.edu</a:t>
            </a:r>
            <a:r>
              <a:rPr lang="en-US" sz="2500"/>
              <a:t> for logistics/ IT support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>
              <a:solidFill>
                <a:srgbClr val="0C343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 b="1">
                <a:solidFill>
                  <a:srgbClr val="0C343D"/>
                </a:solidFill>
              </a:rPr>
              <a:t>LEAP Non-Presenters</a:t>
            </a:r>
            <a:endParaRPr sz="2500" b="1">
              <a:solidFill>
                <a:srgbClr val="0C343D"/>
              </a:solidFill>
            </a:endParaRPr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Camera off, mic off</a:t>
            </a:r>
            <a:endParaRPr sz="2000"/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Protect bandwidth</a:t>
            </a:r>
            <a:endParaRPr sz="2000"/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Only presenters answer questions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/>
          </a:p>
        </p:txBody>
      </p:sp>
      <p:sp>
        <p:nvSpPr>
          <p:cNvPr id="92" name="Google Shape;92;p5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18"/>
          <p:cNvGrpSpPr/>
          <p:nvPr/>
        </p:nvGrpSpPr>
        <p:grpSpPr>
          <a:xfrm>
            <a:off x="8596136" y="2841735"/>
            <a:ext cx="2447288" cy="3119495"/>
            <a:chOff x="8679541" y="1990847"/>
            <a:chExt cx="3095482" cy="3445813"/>
          </a:xfrm>
        </p:grpSpPr>
        <p:pic>
          <p:nvPicPr>
            <p:cNvPr id="291" name="Google Shape;291;p18"/>
            <p:cNvPicPr preferRelativeResize="0"/>
            <p:nvPr/>
          </p:nvPicPr>
          <p:blipFill rotWithShape="1">
            <a:blip r:embed="rId3">
              <a:alphaModFix/>
            </a:blip>
            <a:srcRect b="9942"/>
            <a:stretch/>
          </p:blipFill>
          <p:spPr>
            <a:xfrm>
              <a:off x="8679541" y="2657487"/>
              <a:ext cx="3095482" cy="2779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8" descr="new-york-times-logo-8 - ADHD Roller Coaster with Gina Pera"/>
            <p:cNvPicPr preferRelativeResize="0"/>
            <p:nvPr/>
          </p:nvPicPr>
          <p:blipFill rotWithShape="1">
            <a:blip r:embed="rId4">
              <a:alphaModFix/>
            </a:blip>
            <a:srcRect t="19866" b="33235"/>
            <a:stretch/>
          </p:blipFill>
          <p:spPr>
            <a:xfrm>
              <a:off x="9197451" y="1990847"/>
              <a:ext cx="2156349" cy="650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3" name="Google Shape;293;p18"/>
          <p:cNvSpPr txBox="1"/>
          <p:nvPr/>
        </p:nvSpPr>
        <p:spPr>
          <a:xfrm>
            <a:off x="838200" y="-19147"/>
            <a:ext cx="1102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Calibri"/>
              <a:buNone/>
            </a:pPr>
            <a:r>
              <a:rPr lang="en-US" sz="32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Other Biases: Lack of Diversity Handicaps </a:t>
            </a:r>
            <a:br>
              <a:rPr lang="en-US" sz="32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200" b="1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Reach + Utility</a:t>
            </a:r>
            <a:r>
              <a:rPr lang="en-US" sz="32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 of Climate </a:t>
            </a:r>
            <a:r>
              <a:rPr lang="en-US" sz="320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Modeling</a:t>
            </a:r>
            <a:endParaRPr sz="3200" b="0" i="0" u="none" strike="noStrike" cap="none">
              <a:solidFill>
                <a:srgbClr val="1B28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8"/>
          <p:cNvSpPr txBox="1">
            <a:spLocks noGrp="1"/>
          </p:cNvSpPr>
          <p:nvPr>
            <p:ph type="body" idx="1"/>
          </p:nvPr>
        </p:nvSpPr>
        <p:spPr>
          <a:xfrm>
            <a:off x="274525" y="1215675"/>
            <a:ext cx="11435700" cy="1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Climate science has made progress in gender equity, but is still </a:t>
            </a: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not racially/ ethnically diverse</a:t>
            </a:r>
            <a:endParaRPr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Columbia’s ADVANCE grant established best practices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Yet, climate change </a:t>
            </a:r>
            <a:r>
              <a:rPr lang="en-US" i="1">
                <a:latin typeface="Arial"/>
                <a:ea typeface="Arial"/>
                <a:cs typeface="Arial"/>
                <a:sym typeface="Arial"/>
              </a:rPr>
              <a:t>disproportionately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impacts underrepresented minorities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09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sz="1200" b="1"/>
          </a:p>
        </p:txBody>
      </p:sp>
      <p:sp>
        <p:nvSpPr>
          <p:cNvPr id="295" name="Google Shape;295;p18"/>
          <p:cNvSpPr/>
          <p:nvPr/>
        </p:nvSpPr>
        <p:spPr>
          <a:xfrm>
            <a:off x="5737400" y="4327675"/>
            <a:ext cx="1624800" cy="2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8"/>
          <p:cNvSpPr/>
          <p:nvPr/>
        </p:nvSpPr>
        <p:spPr>
          <a:xfrm>
            <a:off x="7362200" y="3955775"/>
            <a:ext cx="1624800" cy="2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8"/>
          <p:cNvSpPr txBox="1"/>
          <p:nvPr/>
        </p:nvSpPr>
        <p:spPr>
          <a:xfrm>
            <a:off x="3820949" y="6340825"/>
            <a:ext cx="45501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Bernard + Cooperdock 2018</a:t>
            </a:r>
            <a:r>
              <a:rPr lang="en-US" sz="11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Nature Geo</a:t>
            </a: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; Dutt 2020 </a:t>
            </a:r>
            <a:r>
              <a:rPr lang="en-US" sz="11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Nature Geo</a:t>
            </a:r>
            <a:endParaRPr sz="11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8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p18"/>
          <p:cNvGrpSpPr/>
          <p:nvPr/>
        </p:nvGrpSpPr>
        <p:grpSpPr>
          <a:xfrm>
            <a:off x="274531" y="3311971"/>
            <a:ext cx="8627350" cy="2830655"/>
            <a:chOff x="274531" y="3083371"/>
            <a:chExt cx="8627350" cy="2830655"/>
          </a:xfrm>
        </p:grpSpPr>
        <p:sp>
          <p:nvSpPr>
            <p:cNvPr id="300" name="Google Shape;300;p18"/>
            <p:cNvSpPr/>
            <p:nvPr/>
          </p:nvSpPr>
          <p:spPr>
            <a:xfrm rot="-5398917">
              <a:off x="4543590" y="4199688"/>
              <a:ext cx="952500" cy="298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4618299" y="3249858"/>
              <a:ext cx="803087" cy="200504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941164" y="3249858"/>
              <a:ext cx="457200" cy="30891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3" name="Google Shape;303;p18"/>
            <p:cNvGrpSpPr/>
            <p:nvPr/>
          </p:nvGrpSpPr>
          <p:grpSpPr>
            <a:xfrm>
              <a:off x="274531" y="3083371"/>
              <a:ext cx="8627350" cy="2830655"/>
              <a:chOff x="274525" y="3249850"/>
              <a:chExt cx="7600520" cy="2493749"/>
            </a:xfrm>
          </p:grpSpPr>
          <p:pic>
            <p:nvPicPr>
              <p:cNvPr id="304" name="Google Shape;304;p18"/>
              <p:cNvPicPr preferRelativeResize="0"/>
              <p:nvPr/>
            </p:nvPicPr>
            <p:blipFill rotWithShape="1">
              <a:blip r:embed="rId5">
                <a:alphaModFix/>
              </a:blip>
              <a:srcRect t="11902" r="12064"/>
              <a:stretch/>
            </p:blipFill>
            <p:spPr>
              <a:xfrm>
                <a:off x="274525" y="3249850"/>
                <a:ext cx="4658426" cy="24937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5" name="Google Shape;305;p1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987186" y="4119541"/>
                <a:ext cx="2887859" cy="78581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06" name="Google Shape;306;p18"/>
              <p:cNvCxnSpPr/>
              <p:nvPr/>
            </p:nvCxnSpPr>
            <p:spPr>
              <a:xfrm rot="10800000">
                <a:off x="4236335" y="4223692"/>
                <a:ext cx="783507" cy="2869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C343D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07" name="Google Shape;307;p18"/>
              <p:cNvCxnSpPr/>
              <p:nvPr/>
            </p:nvCxnSpPr>
            <p:spPr>
              <a:xfrm flipH="1">
                <a:off x="4456400" y="4671842"/>
                <a:ext cx="601200" cy="1998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C343D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sp>
          <p:nvSpPr>
            <p:cNvPr id="308" name="Google Shape;308;p18"/>
            <p:cNvSpPr/>
            <p:nvPr/>
          </p:nvSpPr>
          <p:spPr>
            <a:xfrm rot="-865377">
              <a:off x="1497581" y="3687572"/>
              <a:ext cx="3277289" cy="730462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8"/>
            <p:cNvSpPr/>
            <p:nvPr/>
          </p:nvSpPr>
          <p:spPr>
            <a:xfrm rot="-865546">
              <a:off x="4209455" y="3296434"/>
              <a:ext cx="952532" cy="29832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 rot="-865546">
              <a:off x="1224205" y="4199634"/>
              <a:ext cx="952532" cy="29832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 rot="-5398917">
              <a:off x="875027" y="4279363"/>
              <a:ext cx="952500" cy="298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 rot="5400000">
              <a:off x="4955725" y="3783152"/>
              <a:ext cx="158700" cy="298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8"/>
          <p:cNvSpPr/>
          <p:nvPr/>
        </p:nvSpPr>
        <p:spPr>
          <a:xfrm>
            <a:off x="5737400" y="4543750"/>
            <a:ext cx="1668300" cy="2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7362200" y="4385975"/>
            <a:ext cx="1436100" cy="2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43396" y="2154762"/>
            <a:ext cx="1358468" cy="3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838200" y="1176625"/>
            <a:ext cx="11233200" cy="16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Data is not formatted/ available for accessibility + actionable knowledge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Researchers have limited understanding of public + private stakeholders’ concerns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Decision-makers need dialogue + actionable information to adapt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9"/>
          <p:cNvSpPr txBox="1"/>
          <p:nvPr/>
        </p:nvSpPr>
        <p:spPr>
          <a:xfrm>
            <a:off x="838200" y="-149085"/>
            <a:ext cx="1102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Calibri"/>
              <a:buNone/>
            </a:pPr>
            <a:r>
              <a:rPr lang="en-US" sz="32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Other Biases: Climate Communications are One-Way </a:t>
            </a:r>
            <a:endParaRPr sz="3200" b="0" i="0" u="none" strike="noStrike" cap="none">
              <a:solidFill>
                <a:srgbClr val="1B28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3609555" y="3897325"/>
            <a:ext cx="1498800" cy="36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818E"/>
          </a:solidFill>
          <a:ln w="9525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9"/>
          <p:cNvSpPr/>
          <p:nvPr/>
        </p:nvSpPr>
        <p:spPr>
          <a:xfrm>
            <a:off x="7522210" y="3897325"/>
            <a:ext cx="1498800" cy="36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818E"/>
          </a:solidFill>
          <a:ln w="9525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9"/>
          <p:cNvSpPr txBox="1"/>
          <p:nvPr/>
        </p:nvSpPr>
        <p:spPr>
          <a:xfrm>
            <a:off x="584200" y="2798175"/>
            <a:ext cx="2937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0C343D"/>
                </a:solidFill>
              </a:rPr>
              <a:t>Climate Data Science </a:t>
            </a: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sz="14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9"/>
          <p:cNvSpPr txBox="1"/>
          <p:nvPr/>
        </p:nvSpPr>
        <p:spPr>
          <a:xfrm>
            <a:off x="5361600" y="2798163"/>
            <a:ext cx="21864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Imprecise Projections</a:t>
            </a:r>
            <a:endParaRPr sz="14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9"/>
          <p:cNvPicPr preferRelativeResize="0"/>
          <p:nvPr/>
        </p:nvPicPr>
        <p:blipFill rotWithShape="1">
          <a:blip r:embed="rId3">
            <a:alphaModFix/>
          </a:blip>
          <a:srcRect t="17086" r="12294" b="18216"/>
          <a:stretch/>
        </p:blipFill>
        <p:spPr>
          <a:xfrm>
            <a:off x="5136673" y="3203172"/>
            <a:ext cx="2365850" cy="174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9"/>
          <p:cNvSpPr txBox="1"/>
          <p:nvPr/>
        </p:nvSpPr>
        <p:spPr>
          <a:xfrm>
            <a:off x="9137250" y="2798175"/>
            <a:ext cx="28179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Stakeholders</a:t>
            </a:r>
            <a:endParaRPr sz="14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9"/>
          <p:cNvGrpSpPr/>
          <p:nvPr/>
        </p:nvGrpSpPr>
        <p:grpSpPr>
          <a:xfrm>
            <a:off x="388000" y="3203162"/>
            <a:ext cx="3133196" cy="1745325"/>
            <a:chOff x="388000" y="3396262"/>
            <a:chExt cx="3133196" cy="1745325"/>
          </a:xfrm>
        </p:grpSpPr>
        <p:pic>
          <p:nvPicPr>
            <p:cNvPr id="330" name="Google Shape;330;p19"/>
            <p:cNvPicPr preferRelativeResize="0"/>
            <p:nvPr/>
          </p:nvPicPr>
          <p:blipFill rotWithShape="1">
            <a:blip r:embed="rId4">
              <a:alphaModFix/>
            </a:blip>
            <a:srcRect t="42049"/>
            <a:stretch/>
          </p:blipFill>
          <p:spPr>
            <a:xfrm>
              <a:off x="388000" y="3396262"/>
              <a:ext cx="3133196" cy="174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9"/>
            <p:cNvPicPr preferRelativeResize="0"/>
            <p:nvPr/>
          </p:nvPicPr>
          <p:blipFill rotWithShape="1">
            <a:blip r:embed="rId4">
              <a:alphaModFix/>
            </a:blip>
            <a:srcRect l="68065" t="55982" r="12804" b="35501"/>
            <a:stretch/>
          </p:blipFill>
          <p:spPr>
            <a:xfrm>
              <a:off x="2713500" y="3396275"/>
              <a:ext cx="599349" cy="25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9"/>
            <p:cNvPicPr preferRelativeResize="0"/>
            <p:nvPr/>
          </p:nvPicPr>
          <p:blipFill rotWithShape="1">
            <a:blip r:embed="rId4">
              <a:alphaModFix/>
            </a:blip>
            <a:srcRect l="71080" t="55982" r="12805" b="35501"/>
            <a:stretch/>
          </p:blipFill>
          <p:spPr>
            <a:xfrm>
              <a:off x="2808000" y="4736675"/>
              <a:ext cx="504851" cy="25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19"/>
          <p:cNvSpPr/>
          <p:nvPr/>
        </p:nvSpPr>
        <p:spPr>
          <a:xfrm rot="10800000">
            <a:off x="3521198" y="5277350"/>
            <a:ext cx="5482800" cy="36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818E"/>
          </a:solidFill>
          <a:ln w="9525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9"/>
          <p:cNvSpPr/>
          <p:nvPr/>
        </p:nvSpPr>
        <p:spPr>
          <a:xfrm>
            <a:off x="5711100" y="4852650"/>
            <a:ext cx="1278000" cy="1114800"/>
          </a:xfrm>
          <a:prstGeom prst="mathMultiply">
            <a:avLst>
              <a:gd name="adj1" fmla="val 23520"/>
            </a:avLst>
          </a:prstGeom>
          <a:solidFill>
            <a:srgbClr val="E06666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1001" y="3115628"/>
            <a:ext cx="3050399" cy="2257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"/>
          <p:cNvSpPr txBox="1">
            <a:spLocks noGrp="1"/>
          </p:cNvSpPr>
          <p:nvPr>
            <p:ph type="title"/>
          </p:nvPr>
        </p:nvSpPr>
        <p:spPr>
          <a:xfrm>
            <a:off x="838200" y="161200"/>
            <a:ext cx="105156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400"/>
              <a:t>Time is Running Out to Adapt</a:t>
            </a:r>
            <a:endParaRPr sz="3400"/>
          </a:p>
        </p:txBody>
      </p:sp>
      <p:sp>
        <p:nvSpPr>
          <p:cNvPr id="341" name="Google Shape;341;p2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0"/>
          <p:cNvSpPr txBox="1">
            <a:spLocks noGrp="1"/>
          </p:cNvSpPr>
          <p:nvPr>
            <p:ph type="body" idx="1"/>
          </p:nvPr>
        </p:nvSpPr>
        <p:spPr>
          <a:xfrm>
            <a:off x="838200" y="902525"/>
            <a:ext cx="11233200" cy="49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ESM parameterization progress is </a:t>
            </a:r>
            <a:r>
              <a:rPr lang="en-US" sz="2200" i="1">
                <a:latin typeface="Arial"/>
                <a:ea typeface="Arial"/>
                <a:cs typeface="Arial"/>
                <a:sym typeface="Arial"/>
              </a:rPr>
              <a:t>too slow</a:t>
            </a:r>
            <a:endParaRPr sz="2200" i="1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/>
              <a:t>O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n par with climate change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Diversity + inclusion + communication progress is equally slow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Reliable climate models </a:t>
            </a:r>
            <a:r>
              <a:rPr lang="en-US" sz="2200" b="1" u="sng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lang="en-US" sz="22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an inclusive STEM workforce + broad stakeholder engagement for national progress</a:t>
            </a:r>
            <a:endParaRPr sz="2200"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0"/>
          <p:cNvSpPr/>
          <p:nvPr/>
        </p:nvSpPr>
        <p:spPr>
          <a:xfrm>
            <a:off x="5485793" y="6400800"/>
            <a:ext cx="193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Randall et al., 2003, </a:t>
            </a:r>
            <a:r>
              <a:rPr lang="en-US" sz="11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BAMS</a:t>
            </a:r>
            <a:endParaRPr sz="11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0"/>
          <p:cNvSpPr/>
          <p:nvPr/>
        </p:nvSpPr>
        <p:spPr>
          <a:xfrm>
            <a:off x="4285725" y="2271675"/>
            <a:ext cx="351900" cy="165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5" name="Google Shape;345;p20"/>
          <p:cNvPicPr preferRelativeResize="0"/>
          <p:nvPr/>
        </p:nvPicPr>
        <p:blipFill rotWithShape="1">
          <a:blip r:embed="rId3">
            <a:alphaModFix/>
          </a:blip>
          <a:srcRect t="16696" r="9763" b="18008"/>
          <a:stretch/>
        </p:blipFill>
        <p:spPr>
          <a:xfrm>
            <a:off x="1583375" y="2156125"/>
            <a:ext cx="3503025" cy="222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0"/>
          <p:cNvSpPr/>
          <p:nvPr/>
        </p:nvSpPr>
        <p:spPr>
          <a:xfrm>
            <a:off x="2153250" y="1747575"/>
            <a:ext cx="27258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Global Air Temperature – CMIP5 (</a:t>
            </a:r>
            <a:r>
              <a:rPr lang="en-US" sz="1400" b="1" i="0" u="sng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Earlier</a:t>
            </a: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Generation)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20"/>
          <p:cNvGrpSpPr/>
          <p:nvPr/>
        </p:nvGrpSpPr>
        <p:grpSpPr>
          <a:xfrm>
            <a:off x="6058700" y="1774575"/>
            <a:ext cx="4549934" cy="2658400"/>
            <a:chOff x="6276333" y="2358582"/>
            <a:chExt cx="5158071" cy="3428424"/>
          </a:xfrm>
        </p:grpSpPr>
        <p:pic>
          <p:nvPicPr>
            <p:cNvPr id="348" name="Google Shape;348;p20"/>
            <p:cNvPicPr preferRelativeResize="0"/>
            <p:nvPr/>
          </p:nvPicPr>
          <p:blipFill rotWithShape="1">
            <a:blip r:embed="rId4">
              <a:alphaModFix/>
            </a:blip>
            <a:srcRect t="17086" r="12296" b="18218"/>
            <a:stretch/>
          </p:blipFill>
          <p:spPr>
            <a:xfrm>
              <a:off x="6276333" y="2913457"/>
              <a:ext cx="3895250" cy="287354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9" name="Google Shape;349;p20"/>
            <p:cNvCxnSpPr/>
            <p:nvPr/>
          </p:nvCxnSpPr>
          <p:spPr>
            <a:xfrm>
              <a:off x="10209496" y="3243079"/>
              <a:ext cx="0" cy="927900"/>
            </a:xfrm>
            <a:prstGeom prst="straightConnector1">
              <a:avLst/>
            </a:prstGeom>
            <a:noFill/>
            <a:ln w="19050" cap="flat" cmpd="sng">
              <a:solidFill>
                <a:srgbClr val="0C343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350" name="Google Shape;350;p20"/>
            <p:cNvSpPr/>
            <p:nvPr/>
          </p:nvSpPr>
          <p:spPr>
            <a:xfrm>
              <a:off x="6933288" y="2358582"/>
              <a:ext cx="3090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Global Air Temperature – CMIP6 (</a:t>
              </a:r>
              <a:r>
                <a:rPr lang="en-US" sz="1400" b="1" i="0" u="sng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New</a:t>
              </a:r>
              <a:r>
                <a:rPr lang="en-US" sz="14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 Generation)</a:t>
              </a:r>
              <a:endParaRPr sz="14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>
              <a:off x="10209504" y="3392763"/>
              <a:ext cx="1224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3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Model Spread</a:t>
              </a:r>
              <a:endParaRPr sz="13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20"/>
          <p:cNvSpPr/>
          <p:nvPr/>
        </p:nvSpPr>
        <p:spPr>
          <a:xfrm>
            <a:off x="5136225" y="2755644"/>
            <a:ext cx="10806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Model Spread</a:t>
            </a:r>
            <a:endParaRPr sz="13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20"/>
          <p:cNvCxnSpPr/>
          <p:nvPr/>
        </p:nvCxnSpPr>
        <p:spPr>
          <a:xfrm>
            <a:off x="5136219" y="2696845"/>
            <a:ext cx="0" cy="451800"/>
          </a:xfrm>
          <a:prstGeom prst="straightConnector1">
            <a:avLst/>
          </a:prstGeom>
          <a:noFill/>
          <a:ln w="19050" cap="flat" cmpd="sng">
            <a:solidFill>
              <a:srgbClr val="0C343D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1"/>
          <p:cNvPicPr preferRelativeResize="0"/>
          <p:nvPr/>
        </p:nvPicPr>
        <p:blipFill rotWithShape="1">
          <a:blip r:embed="rId3">
            <a:alphaModFix/>
          </a:blip>
          <a:srcRect l="3151" t="7327" r="1647" b="26258"/>
          <a:stretch/>
        </p:blipFill>
        <p:spPr>
          <a:xfrm>
            <a:off x="138875" y="2336332"/>
            <a:ext cx="11773647" cy="297259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1"/>
          <p:cNvSpPr txBox="1">
            <a:spLocks noGrp="1"/>
          </p:cNvSpPr>
          <p:nvPr>
            <p:ph type="title"/>
          </p:nvPr>
        </p:nvSpPr>
        <p:spPr>
          <a:xfrm>
            <a:off x="838200" y="294787"/>
            <a:ext cx="10515600" cy="77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LEAP Tackles these Challenges </a:t>
            </a:r>
            <a:r>
              <a:rPr lang="en-US" sz="3800" b="1"/>
              <a:t>Now</a:t>
            </a:r>
            <a:r>
              <a:rPr lang="en-US" sz="3800"/>
              <a:t> </a:t>
            </a:r>
            <a:endParaRPr sz="3800" b="1"/>
          </a:p>
        </p:txBody>
      </p:sp>
      <p:sp>
        <p:nvSpPr>
          <p:cNvPr id="360" name="Google Shape;360;p21"/>
          <p:cNvSpPr txBox="1">
            <a:spLocks noGrp="1"/>
          </p:cNvSpPr>
          <p:nvPr>
            <p:ph type="body" idx="1"/>
          </p:nvPr>
        </p:nvSpPr>
        <p:spPr>
          <a:xfrm>
            <a:off x="838200" y="1254370"/>
            <a:ext cx="10515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Learning the Earth with Artificial Intelligence + Physics </a:t>
            </a:r>
            <a:endParaRPr sz="2800"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1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>
            <a:off x="4657600" y="2213900"/>
            <a:ext cx="7445400" cy="309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 txBox="1">
            <a:spLocks noGrp="1"/>
          </p:cNvSpPr>
          <p:nvPr>
            <p:ph type="title"/>
          </p:nvPr>
        </p:nvSpPr>
        <p:spPr>
          <a:xfrm>
            <a:off x="918400" y="709212"/>
            <a:ext cx="10515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000" b="1">
                <a:solidFill>
                  <a:srgbClr val="1B285E"/>
                </a:solidFill>
              </a:rPr>
              <a:t>Vision:</a:t>
            </a:r>
            <a:r>
              <a:rPr lang="en-US" sz="3000">
                <a:solidFill>
                  <a:srgbClr val="1B285E"/>
                </a:solidFill>
              </a:rPr>
              <a:t> LEAP Forward in the </a:t>
            </a:r>
            <a:r>
              <a:rPr lang="en-US" sz="3000"/>
              <a:t>Reliability</a:t>
            </a:r>
            <a:r>
              <a:rPr lang="en-US" sz="3000">
                <a:solidFill>
                  <a:srgbClr val="1B285E"/>
                </a:solidFill>
              </a:rPr>
              <a:t>, Utility</a:t>
            </a:r>
            <a:r>
              <a:rPr lang="en-US" sz="3000"/>
              <a:t> + </a:t>
            </a:r>
            <a:r>
              <a:rPr lang="en-US" sz="3000">
                <a:solidFill>
                  <a:srgbClr val="1B285E"/>
                </a:solidFill>
              </a:rPr>
              <a:t>Reach of Climate Projections through Synergistic Innovations in Data Science </a:t>
            </a:r>
            <a:r>
              <a:rPr lang="en-US" sz="3000"/>
              <a:t>+ </a:t>
            </a:r>
            <a:r>
              <a:rPr lang="en-US" sz="3000">
                <a:solidFill>
                  <a:srgbClr val="1B285E"/>
                </a:solidFill>
              </a:rPr>
              <a:t>Climate Science</a:t>
            </a:r>
            <a:endParaRPr sz="3000">
              <a:solidFill>
                <a:srgbClr val="1B285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3000">
              <a:solidFill>
                <a:srgbClr val="1B285E"/>
              </a:solidFill>
            </a:endParaRPr>
          </a:p>
        </p:txBody>
      </p:sp>
      <p:sp>
        <p:nvSpPr>
          <p:cNvPr id="368" name="Google Shape;368;p22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238" y="1488600"/>
            <a:ext cx="7803524" cy="44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2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5025900" y="2918650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2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7162800" y="3084550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2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9407700" y="3084550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2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5025900" y="4307350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2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7593000" y="4932250"/>
            <a:ext cx="353974" cy="33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22"/>
          <p:cNvGrpSpPr/>
          <p:nvPr/>
        </p:nvGrpSpPr>
        <p:grpSpPr>
          <a:xfrm>
            <a:off x="3832475" y="2523825"/>
            <a:ext cx="5091300" cy="660300"/>
            <a:chOff x="3832475" y="2523825"/>
            <a:chExt cx="5091300" cy="660300"/>
          </a:xfrm>
        </p:grpSpPr>
        <p:cxnSp>
          <p:nvCxnSpPr>
            <p:cNvPr id="376" name="Google Shape;376;p22"/>
            <p:cNvCxnSpPr/>
            <p:nvPr/>
          </p:nvCxnSpPr>
          <p:spPr>
            <a:xfrm>
              <a:off x="3833675" y="2523825"/>
              <a:ext cx="5090100" cy="0"/>
            </a:xfrm>
            <a:prstGeom prst="straightConnector1">
              <a:avLst/>
            </a:prstGeom>
            <a:noFill/>
            <a:ln w="38100" cap="flat" cmpd="sng">
              <a:solidFill>
                <a:srgbClr val="0C343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7" name="Google Shape;377;p22"/>
            <p:cNvCxnSpPr/>
            <p:nvPr/>
          </p:nvCxnSpPr>
          <p:spPr>
            <a:xfrm flipH="1">
              <a:off x="3832475" y="2523825"/>
              <a:ext cx="1200" cy="613800"/>
            </a:xfrm>
            <a:prstGeom prst="straightConnector1">
              <a:avLst/>
            </a:prstGeom>
            <a:noFill/>
            <a:ln w="38100" cap="flat" cmpd="sng">
              <a:solidFill>
                <a:srgbClr val="0C343D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78" name="Google Shape;378;p22"/>
            <p:cNvCxnSpPr/>
            <p:nvPr/>
          </p:nvCxnSpPr>
          <p:spPr>
            <a:xfrm flipH="1">
              <a:off x="8913275" y="2523825"/>
              <a:ext cx="10500" cy="660300"/>
            </a:xfrm>
            <a:prstGeom prst="straightConnector1">
              <a:avLst/>
            </a:prstGeom>
            <a:noFill/>
            <a:ln w="38100" cap="flat" cmpd="sng">
              <a:solidFill>
                <a:srgbClr val="0C343D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379" name="Google Shape;379;p22"/>
          <p:cNvGrpSpPr/>
          <p:nvPr/>
        </p:nvGrpSpPr>
        <p:grpSpPr>
          <a:xfrm rot="10800000" flipH="1">
            <a:off x="3833675" y="4393154"/>
            <a:ext cx="5097300" cy="369675"/>
            <a:chOff x="3833675" y="2523825"/>
            <a:chExt cx="5097300" cy="393900"/>
          </a:xfrm>
        </p:grpSpPr>
        <p:cxnSp>
          <p:nvCxnSpPr>
            <p:cNvPr id="380" name="Google Shape;380;p22"/>
            <p:cNvCxnSpPr/>
            <p:nvPr/>
          </p:nvCxnSpPr>
          <p:spPr>
            <a:xfrm>
              <a:off x="3833675" y="2523825"/>
              <a:ext cx="5090100" cy="0"/>
            </a:xfrm>
            <a:prstGeom prst="straightConnector1">
              <a:avLst/>
            </a:prstGeom>
            <a:noFill/>
            <a:ln w="38100" cap="flat" cmpd="sng">
              <a:solidFill>
                <a:srgbClr val="0C343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1" name="Google Shape;381;p22"/>
            <p:cNvCxnSpPr/>
            <p:nvPr/>
          </p:nvCxnSpPr>
          <p:spPr>
            <a:xfrm>
              <a:off x="3833675" y="2523825"/>
              <a:ext cx="0" cy="393900"/>
            </a:xfrm>
            <a:prstGeom prst="straightConnector1">
              <a:avLst/>
            </a:prstGeom>
            <a:noFill/>
            <a:ln w="38100" cap="flat" cmpd="sng">
              <a:solidFill>
                <a:srgbClr val="0C343D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82" name="Google Shape;382;p22"/>
            <p:cNvCxnSpPr/>
            <p:nvPr/>
          </p:nvCxnSpPr>
          <p:spPr>
            <a:xfrm>
              <a:off x="8923775" y="2523825"/>
              <a:ext cx="7200" cy="382200"/>
            </a:xfrm>
            <a:prstGeom prst="straightConnector1">
              <a:avLst/>
            </a:prstGeom>
            <a:noFill/>
            <a:ln w="38100" cap="flat" cmpd="sng">
              <a:solidFill>
                <a:srgbClr val="0C343D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4" title="NASA Earth Observing Flee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248" y="3007975"/>
            <a:ext cx="4211062" cy="236872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02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 b="1"/>
              <a:t>Today </a:t>
            </a:r>
            <a:r>
              <a:rPr lang="en-US" sz="3800"/>
              <a:t>is a Unique Moment of Opportunity</a:t>
            </a:r>
            <a:endParaRPr sz="3800"/>
          </a:p>
        </p:txBody>
      </p:sp>
      <p:sp>
        <p:nvSpPr>
          <p:cNvPr id="389" name="Google Shape;389;p2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4"/>
          <p:cNvSpPr txBox="1"/>
          <p:nvPr/>
        </p:nvSpPr>
        <p:spPr>
          <a:xfrm>
            <a:off x="379025" y="1831275"/>
            <a:ext cx="277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Massive Data </a:t>
            </a:r>
            <a:b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from Earth       Observations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5"/>
          <p:cNvSpPr txBox="1"/>
          <p:nvPr/>
        </p:nvSpPr>
        <p:spPr>
          <a:xfrm>
            <a:off x="375725" y="1831275"/>
            <a:ext cx="2768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Massive Data </a:t>
            </a:r>
            <a:b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from Earth      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02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 b="1"/>
              <a:t>Today </a:t>
            </a:r>
            <a:r>
              <a:rPr lang="en-US" sz="3800"/>
              <a:t>is a Unique Moment of Opportunity</a:t>
            </a:r>
            <a:endParaRPr sz="3800"/>
          </a:p>
        </p:txBody>
      </p:sp>
      <p:sp>
        <p:nvSpPr>
          <p:cNvPr id="397" name="Google Shape;397;p25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987" y="3282904"/>
            <a:ext cx="2351767" cy="185306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5"/>
          <p:cNvSpPr txBox="1"/>
          <p:nvPr/>
        </p:nvSpPr>
        <p:spPr>
          <a:xfrm>
            <a:off x="3089413" y="1831275"/>
            <a:ext cx="24954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High-Resolution Process-Resolving Simulations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25" title="LES_Ric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8925" y="3282900"/>
            <a:ext cx="3294371" cy="18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6"/>
          <p:cNvSpPr txBox="1"/>
          <p:nvPr/>
        </p:nvSpPr>
        <p:spPr>
          <a:xfrm>
            <a:off x="379025" y="1831275"/>
            <a:ext cx="2765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Massive Data </a:t>
            </a:r>
            <a:b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from Earth      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02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 b="1"/>
              <a:t>Today </a:t>
            </a:r>
            <a:r>
              <a:rPr lang="en-US" sz="3800"/>
              <a:t>is a Unique Moment of Opportunity</a:t>
            </a:r>
            <a:endParaRPr sz="3800"/>
          </a:p>
        </p:txBody>
      </p:sp>
      <p:sp>
        <p:nvSpPr>
          <p:cNvPr id="407" name="Google Shape;407;p26"/>
          <p:cNvSpPr txBox="1"/>
          <p:nvPr/>
        </p:nvSpPr>
        <p:spPr>
          <a:xfrm>
            <a:off x="3089413" y="1831275"/>
            <a:ext cx="24954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High-Resolution Process-Resolving Simulations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6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987" y="3282904"/>
            <a:ext cx="2351767" cy="1853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26"/>
          <p:cNvGrpSpPr/>
          <p:nvPr/>
        </p:nvGrpSpPr>
        <p:grpSpPr>
          <a:xfrm>
            <a:off x="3161203" y="3282904"/>
            <a:ext cx="2351829" cy="1853066"/>
            <a:chOff x="3413413" y="3558460"/>
            <a:chExt cx="3294339" cy="1853066"/>
          </a:xfrm>
        </p:grpSpPr>
        <p:pic>
          <p:nvPicPr>
            <p:cNvPr id="411" name="Google Shape;411;p26"/>
            <p:cNvPicPr preferRelativeResize="0"/>
            <p:nvPr/>
          </p:nvPicPr>
          <p:blipFill rotWithShape="1">
            <a:blip r:embed="rId4">
              <a:alphaModFix/>
            </a:blip>
            <a:srcRect l="2629" r="2086" b="24265"/>
            <a:stretch/>
          </p:blipFill>
          <p:spPr>
            <a:xfrm>
              <a:off x="3413766" y="3787830"/>
              <a:ext cx="3049072" cy="1323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26" descr="3521583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13413" y="3558460"/>
              <a:ext cx="3294339" cy="18530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p26"/>
          <p:cNvSpPr txBox="1"/>
          <p:nvPr/>
        </p:nvSpPr>
        <p:spPr>
          <a:xfrm>
            <a:off x="5844485" y="1841325"/>
            <a:ext cx="150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Progress in Machine Learning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4484" y="3302325"/>
            <a:ext cx="1507198" cy="1853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98bd4bdc5b_1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4484" y="3302325"/>
            <a:ext cx="1507198" cy="1853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g98bd4bdc5b_1_2"/>
          <p:cNvGrpSpPr/>
          <p:nvPr/>
        </p:nvGrpSpPr>
        <p:grpSpPr>
          <a:xfrm>
            <a:off x="7714828" y="1433440"/>
            <a:ext cx="1507200" cy="3721951"/>
            <a:chOff x="10009298" y="1689576"/>
            <a:chExt cx="1507200" cy="3721951"/>
          </a:xfrm>
        </p:grpSpPr>
        <p:pic>
          <p:nvPicPr>
            <p:cNvPr id="421" name="Google Shape;421;g98bd4bdc5b_1_2"/>
            <p:cNvPicPr preferRelativeResize="0"/>
            <p:nvPr/>
          </p:nvPicPr>
          <p:blipFill rotWithShape="1">
            <a:blip r:embed="rId4">
              <a:alphaModFix/>
            </a:blip>
            <a:srcRect l="29654" r="30109"/>
            <a:stretch/>
          </p:blipFill>
          <p:spPr>
            <a:xfrm>
              <a:off x="10009300" y="3558461"/>
              <a:ext cx="1507198" cy="18530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g98bd4bdc5b_1_2"/>
            <p:cNvSpPr/>
            <p:nvPr/>
          </p:nvSpPr>
          <p:spPr>
            <a:xfrm>
              <a:off x="10009298" y="1689576"/>
              <a:ext cx="1507200" cy="16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Public Debate on Climate Change + Diversity</a:t>
              </a:r>
              <a:endParaRPr sz="14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3" name="Google Shape;423;g98bd4bdc5b_1_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02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 b="1"/>
              <a:t>Today </a:t>
            </a:r>
            <a:r>
              <a:rPr lang="en-US" sz="3800"/>
              <a:t>is a Unique Moment of Opportunity</a:t>
            </a:r>
            <a:endParaRPr sz="3800"/>
          </a:p>
        </p:txBody>
      </p:sp>
      <p:pic>
        <p:nvPicPr>
          <p:cNvPr id="424" name="Google Shape;424;g98bd4bdc5b_1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987" y="3282904"/>
            <a:ext cx="2351767" cy="185306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98bd4bdc5b_1_2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6" name="Google Shape;426;g98bd4bdc5b_1_2"/>
          <p:cNvGrpSpPr/>
          <p:nvPr/>
        </p:nvGrpSpPr>
        <p:grpSpPr>
          <a:xfrm>
            <a:off x="3161203" y="3282904"/>
            <a:ext cx="2351829" cy="1853066"/>
            <a:chOff x="3413413" y="3558460"/>
            <a:chExt cx="3294339" cy="1853066"/>
          </a:xfrm>
        </p:grpSpPr>
        <p:pic>
          <p:nvPicPr>
            <p:cNvPr id="427" name="Google Shape;427;g98bd4bdc5b_1_2"/>
            <p:cNvPicPr preferRelativeResize="0"/>
            <p:nvPr/>
          </p:nvPicPr>
          <p:blipFill rotWithShape="1">
            <a:blip r:embed="rId6">
              <a:alphaModFix/>
            </a:blip>
            <a:srcRect l="2629" r="2086" b="24265"/>
            <a:stretch/>
          </p:blipFill>
          <p:spPr>
            <a:xfrm>
              <a:off x="3413766" y="3787830"/>
              <a:ext cx="3049072" cy="1323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g98bd4bdc5b_1_2" descr="3521583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3413" y="3558460"/>
              <a:ext cx="3294339" cy="18530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9" name="Google Shape;429;g98bd4bdc5b_1_2"/>
          <p:cNvSpPr txBox="1"/>
          <p:nvPr/>
        </p:nvSpPr>
        <p:spPr>
          <a:xfrm>
            <a:off x="5844625" y="1831275"/>
            <a:ext cx="150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Progress in Machine Learning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98bd4bdc5b_1_2"/>
          <p:cNvSpPr txBox="1"/>
          <p:nvPr/>
        </p:nvSpPr>
        <p:spPr>
          <a:xfrm>
            <a:off x="379025" y="1831275"/>
            <a:ext cx="2765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Massive Data </a:t>
            </a:r>
            <a:b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from Earth      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98bd4bdc5b_1_2"/>
          <p:cNvSpPr txBox="1"/>
          <p:nvPr/>
        </p:nvSpPr>
        <p:spPr>
          <a:xfrm>
            <a:off x="3089413" y="1831275"/>
            <a:ext cx="24954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High-Resolution Process-Resolving Simulations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98bd4bdc5b_1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4484" y="3302325"/>
            <a:ext cx="1507198" cy="1853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7" name="Google Shape;437;g98bd4bdc5b_1_85"/>
          <p:cNvGrpSpPr/>
          <p:nvPr/>
        </p:nvGrpSpPr>
        <p:grpSpPr>
          <a:xfrm>
            <a:off x="7714828" y="1433440"/>
            <a:ext cx="1507200" cy="3721951"/>
            <a:chOff x="10009298" y="1689576"/>
            <a:chExt cx="1507200" cy="3721951"/>
          </a:xfrm>
        </p:grpSpPr>
        <p:pic>
          <p:nvPicPr>
            <p:cNvPr id="438" name="Google Shape;438;g98bd4bdc5b_1_85"/>
            <p:cNvPicPr preferRelativeResize="0"/>
            <p:nvPr/>
          </p:nvPicPr>
          <p:blipFill rotWithShape="1">
            <a:blip r:embed="rId4">
              <a:alphaModFix/>
            </a:blip>
            <a:srcRect l="29654" r="30109"/>
            <a:stretch/>
          </p:blipFill>
          <p:spPr>
            <a:xfrm>
              <a:off x="10009300" y="3558461"/>
              <a:ext cx="1507198" cy="18530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g98bd4bdc5b_1_85"/>
            <p:cNvSpPr/>
            <p:nvPr/>
          </p:nvSpPr>
          <p:spPr>
            <a:xfrm>
              <a:off x="10009298" y="1689576"/>
              <a:ext cx="1507200" cy="16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Public Debate on Climate Change + Diversity</a:t>
              </a:r>
              <a:endParaRPr sz="1400" b="0" i="0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g98bd4bdc5b_1_85"/>
          <p:cNvGrpSpPr/>
          <p:nvPr/>
        </p:nvGrpSpPr>
        <p:grpSpPr>
          <a:xfrm>
            <a:off x="3161203" y="3282904"/>
            <a:ext cx="2351829" cy="1853066"/>
            <a:chOff x="3413413" y="3558460"/>
            <a:chExt cx="3294339" cy="1853066"/>
          </a:xfrm>
        </p:grpSpPr>
        <p:pic>
          <p:nvPicPr>
            <p:cNvPr id="441" name="Google Shape;441;g98bd4bdc5b_1_85"/>
            <p:cNvPicPr preferRelativeResize="0"/>
            <p:nvPr/>
          </p:nvPicPr>
          <p:blipFill rotWithShape="1">
            <a:blip r:embed="rId5">
              <a:alphaModFix/>
            </a:blip>
            <a:srcRect l="2629" r="2086" b="24265"/>
            <a:stretch/>
          </p:blipFill>
          <p:spPr>
            <a:xfrm>
              <a:off x="3413766" y="3787830"/>
              <a:ext cx="3049072" cy="1323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g98bd4bdc5b_1_85" descr="3521583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3413" y="3558460"/>
              <a:ext cx="3294339" cy="18530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3" name="Google Shape;443;g98bd4bdc5b_1_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987" y="3282904"/>
            <a:ext cx="2351767" cy="185306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98bd4bdc5b_1_8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02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 b="1"/>
              <a:t>Today </a:t>
            </a:r>
            <a:r>
              <a:rPr lang="en-US" sz="3800"/>
              <a:t>is a Unique Moment of Opportunity</a:t>
            </a:r>
            <a:endParaRPr sz="3800"/>
          </a:p>
        </p:txBody>
      </p:sp>
      <p:pic>
        <p:nvPicPr>
          <p:cNvPr id="445" name="Google Shape;445;g98bd4bdc5b_1_8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4886" y="3302324"/>
            <a:ext cx="1576248" cy="1814237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98bd4bdc5b_1_85"/>
          <p:cNvSpPr txBox="1"/>
          <p:nvPr/>
        </p:nvSpPr>
        <p:spPr>
          <a:xfrm>
            <a:off x="9466784" y="1741216"/>
            <a:ext cx="17526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Private Sector is New Ally for Change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98bd4bdc5b_1_85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98bd4bdc5b_1_85"/>
          <p:cNvSpPr txBox="1"/>
          <p:nvPr/>
        </p:nvSpPr>
        <p:spPr>
          <a:xfrm>
            <a:off x="379025" y="1831275"/>
            <a:ext cx="2765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Massive Data </a:t>
            </a:r>
            <a:b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from Earth      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98bd4bdc5b_1_85"/>
          <p:cNvSpPr txBox="1"/>
          <p:nvPr/>
        </p:nvSpPr>
        <p:spPr>
          <a:xfrm>
            <a:off x="3089413" y="1831275"/>
            <a:ext cx="24954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High-Resolution Process-Resolving Simulations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98bd4bdc5b_1_85"/>
          <p:cNvSpPr txBox="1"/>
          <p:nvPr/>
        </p:nvSpPr>
        <p:spPr>
          <a:xfrm>
            <a:off x="1753650" y="5354350"/>
            <a:ext cx="8684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LEAP </a:t>
            </a:r>
            <a:r>
              <a:rPr lang="en-US" sz="2100" b="1">
                <a:solidFill>
                  <a:srgbClr val="0C343D"/>
                </a:solidFill>
              </a:rPr>
              <a:t>converges </a:t>
            </a:r>
            <a:r>
              <a:rPr lang="en-US" sz="2100"/>
              <a:t>+ </a:t>
            </a:r>
            <a:r>
              <a:rPr lang="en-US" sz="2100" b="1">
                <a:solidFill>
                  <a:srgbClr val="0C343D"/>
                </a:solidFill>
              </a:rPr>
              <a:t>elevates </a:t>
            </a:r>
            <a:r>
              <a:rPr lang="en-US" sz="2100"/>
              <a:t>these opportunities to achieve its vision.</a:t>
            </a:r>
            <a:endParaRPr sz="2100"/>
          </a:p>
        </p:txBody>
      </p:sp>
      <p:sp>
        <p:nvSpPr>
          <p:cNvPr id="451" name="Google Shape;451;g98bd4bdc5b_1_85"/>
          <p:cNvSpPr txBox="1"/>
          <p:nvPr/>
        </p:nvSpPr>
        <p:spPr>
          <a:xfrm>
            <a:off x="9781025" y="3229048"/>
            <a:ext cx="11241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C343D"/>
                </a:solidFill>
              </a:rPr>
              <a:t>Business Roundtable 9/16/20</a:t>
            </a:r>
            <a:endParaRPr sz="1100" b="1">
              <a:solidFill>
                <a:srgbClr val="0C343D"/>
              </a:solidFill>
            </a:endParaRPr>
          </a:p>
        </p:txBody>
      </p:sp>
      <p:sp>
        <p:nvSpPr>
          <p:cNvPr id="452" name="Google Shape;452;g98bd4bdc5b_1_85"/>
          <p:cNvSpPr txBox="1"/>
          <p:nvPr/>
        </p:nvSpPr>
        <p:spPr>
          <a:xfrm>
            <a:off x="5844625" y="1831275"/>
            <a:ext cx="1507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Progress in Machine Learning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6032050" y="2285575"/>
            <a:ext cx="59946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300" b="0"/>
              <a:t>Welcome + Director’s Overview</a:t>
            </a:r>
            <a:endParaRPr sz="4300" b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29"/>
          <p:cNvGrpSpPr/>
          <p:nvPr/>
        </p:nvGrpSpPr>
        <p:grpSpPr>
          <a:xfrm>
            <a:off x="5116560" y="1438844"/>
            <a:ext cx="6861377" cy="4020330"/>
            <a:chOff x="1885050" y="918000"/>
            <a:chExt cx="8523450" cy="4994199"/>
          </a:xfrm>
        </p:grpSpPr>
        <p:pic>
          <p:nvPicPr>
            <p:cNvPr id="458" name="Google Shape;458;p29"/>
            <p:cNvPicPr preferRelativeResize="0"/>
            <p:nvPr/>
          </p:nvPicPr>
          <p:blipFill rotWithShape="1">
            <a:blip r:embed="rId3">
              <a:alphaModFix/>
            </a:blip>
            <a:srcRect l="17743" t="11616" r="4192" b="10313"/>
            <a:stretch/>
          </p:blipFill>
          <p:spPr>
            <a:xfrm>
              <a:off x="1885050" y="918000"/>
              <a:ext cx="8421899" cy="499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9" name="Google Shape;459;p29"/>
            <p:cNvSpPr/>
            <p:nvPr/>
          </p:nvSpPr>
          <p:spPr>
            <a:xfrm>
              <a:off x="8896500" y="3005100"/>
              <a:ext cx="1512000" cy="437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29"/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110238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LEAP’s Vision is Achieved Through Convergence</a:t>
            </a:r>
            <a:endParaRPr sz="3800"/>
          </a:p>
        </p:txBody>
      </p:sp>
      <p:sp>
        <p:nvSpPr>
          <p:cNvPr id="461" name="Google Shape;461;p29"/>
          <p:cNvSpPr txBox="1">
            <a:spLocks noGrp="1"/>
          </p:cNvSpPr>
          <p:nvPr>
            <p:ph type="body" idx="1"/>
          </p:nvPr>
        </p:nvSpPr>
        <p:spPr>
          <a:xfrm>
            <a:off x="838200" y="1479200"/>
            <a:ext cx="5820000" cy="4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Diverse + cohesive leadership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800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Highly-convergent team</a:t>
            </a:r>
            <a:endParaRPr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</a:rPr>
              <a:t>28 climate scientists</a:t>
            </a:r>
            <a:endParaRPr sz="220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14 data scientists</a:t>
            </a:r>
            <a:endParaRPr sz="220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6 social scientists</a:t>
            </a:r>
            <a:endParaRPr sz="220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</a:rPr>
              <a:t>5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>
                <a:solidFill>
                  <a:srgbClr val="000000"/>
                </a:solidFill>
              </a:rPr>
              <a:t>administrative leaders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university partners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20+ non university partners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000"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800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Transparent Governance Structure </a:t>
            </a:r>
            <a:endParaRPr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governance committees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en-US" sz="2200">
                <a:solidFill>
                  <a:srgbClr val="000000"/>
                </a:solidFill>
              </a:rPr>
              <a:t>dedicated administrative 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staff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g98520645a9_1_1"/>
          <p:cNvGrpSpPr/>
          <p:nvPr/>
        </p:nvGrpSpPr>
        <p:grpSpPr>
          <a:xfrm>
            <a:off x="2823300" y="1690825"/>
            <a:ext cx="6359525" cy="4269713"/>
            <a:chOff x="2823300" y="1690825"/>
            <a:chExt cx="6359525" cy="4269713"/>
          </a:xfrm>
        </p:grpSpPr>
        <p:pic>
          <p:nvPicPr>
            <p:cNvPr id="468" name="Google Shape;468;g98520645a9_1_1"/>
            <p:cNvPicPr preferRelativeResize="0"/>
            <p:nvPr/>
          </p:nvPicPr>
          <p:blipFill rotWithShape="1">
            <a:blip r:embed="rId3">
              <a:alphaModFix/>
            </a:blip>
            <a:srcRect l="15943" t="6402" r="14645" b="9358"/>
            <a:stretch/>
          </p:blipFill>
          <p:spPr>
            <a:xfrm>
              <a:off x="3009175" y="1690825"/>
              <a:ext cx="6173650" cy="425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g98520645a9_1_1"/>
            <p:cNvSpPr/>
            <p:nvPr/>
          </p:nvSpPr>
          <p:spPr>
            <a:xfrm>
              <a:off x="2823300" y="4618725"/>
              <a:ext cx="1586100" cy="1325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98520645a9_1_1"/>
            <p:cNvSpPr/>
            <p:nvPr/>
          </p:nvSpPr>
          <p:spPr>
            <a:xfrm>
              <a:off x="4362050" y="5202438"/>
              <a:ext cx="1329600" cy="758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1" name="Google Shape;471;g98520645a9_1_1"/>
          <p:cNvSpPr txBox="1">
            <a:spLocks noGrp="1"/>
          </p:cNvSpPr>
          <p:nvPr>
            <p:ph type="title"/>
          </p:nvPr>
        </p:nvSpPr>
        <p:spPr>
          <a:xfrm>
            <a:off x="491225" y="143675"/>
            <a:ext cx="115470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/>
              <a:t>LEAP Spans the Continent, Hubbed in NYC</a:t>
            </a:r>
            <a:endParaRPr sz="3600"/>
          </a:p>
        </p:txBody>
      </p:sp>
      <p:pic>
        <p:nvPicPr>
          <p:cNvPr id="472" name="Google Shape;472;g98520645a9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8250" y="3332500"/>
            <a:ext cx="621350" cy="5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98520645a9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1700" y="1970050"/>
            <a:ext cx="621350" cy="5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98520645a9_1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2212" y="2747075"/>
            <a:ext cx="1048450" cy="101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98520645a9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7663" y="1607500"/>
            <a:ext cx="621350" cy="5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98520645a9_1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7652" y="2072410"/>
            <a:ext cx="1427214" cy="6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98520645a9_1_1" descr="Team Geismar | MIJORI"/>
          <p:cNvPicPr preferRelativeResize="0"/>
          <p:nvPr/>
        </p:nvPicPr>
        <p:blipFill rotWithShape="1">
          <a:blip r:embed="rId7">
            <a:alphaModFix/>
          </a:blip>
          <a:srcRect l="17147" t="6129" r="18169"/>
          <a:stretch/>
        </p:blipFill>
        <p:spPr>
          <a:xfrm>
            <a:off x="10371115" y="2125182"/>
            <a:ext cx="480707" cy="69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98520645a9_1_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79919" y="4550419"/>
            <a:ext cx="868375" cy="8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98520645a9_1_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5003" y="3418348"/>
            <a:ext cx="401418" cy="42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98520645a9_1_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58571" y="1198684"/>
            <a:ext cx="817609" cy="40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98520645a9_1_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79604" y="5401746"/>
            <a:ext cx="946294" cy="4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98520645a9_1_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00344" y="3366063"/>
            <a:ext cx="697626" cy="69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98520645a9_1_1"/>
          <p:cNvPicPr preferRelativeResize="0"/>
          <p:nvPr/>
        </p:nvPicPr>
        <p:blipFill rotWithShape="1">
          <a:blip r:embed="rId13">
            <a:alphaModFix/>
          </a:blip>
          <a:srcRect t="40994" b="40602"/>
          <a:stretch/>
        </p:blipFill>
        <p:spPr>
          <a:xfrm>
            <a:off x="9579608" y="4590086"/>
            <a:ext cx="1427226" cy="26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98520645a9_1_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44748" y="2141238"/>
            <a:ext cx="537000" cy="5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98520645a9_1_1"/>
          <p:cNvPicPr preferRelativeResize="0"/>
          <p:nvPr/>
        </p:nvPicPr>
        <p:blipFill rotWithShape="1">
          <a:blip r:embed="rId15">
            <a:alphaModFix/>
          </a:blip>
          <a:srcRect l="15244" t="28006" r="11677" b="29758"/>
          <a:stretch/>
        </p:blipFill>
        <p:spPr>
          <a:xfrm>
            <a:off x="10151717" y="3478611"/>
            <a:ext cx="817609" cy="47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98520645a9_1_1"/>
          <p:cNvPicPr preferRelativeResize="0"/>
          <p:nvPr/>
        </p:nvPicPr>
        <p:blipFill rotWithShape="1">
          <a:blip r:embed="rId16">
            <a:alphaModFix/>
          </a:blip>
          <a:srcRect l="12637" t="43519" r="12004" b="43365"/>
          <a:stretch/>
        </p:blipFill>
        <p:spPr>
          <a:xfrm>
            <a:off x="10279431" y="4194322"/>
            <a:ext cx="1957251" cy="17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98520645a9_1_1" descr="NASA insignia - Wikipedia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452764" y="2894135"/>
            <a:ext cx="537000" cy="4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98520645a9_1_1"/>
          <p:cNvPicPr preferRelativeResize="0"/>
          <p:nvPr/>
        </p:nvPicPr>
        <p:blipFill rotWithShape="1">
          <a:blip r:embed="rId18">
            <a:alphaModFix/>
          </a:blip>
          <a:srcRect r="-1010" b="-6587"/>
          <a:stretch/>
        </p:blipFill>
        <p:spPr>
          <a:xfrm>
            <a:off x="5254725" y="3491516"/>
            <a:ext cx="2115701" cy="2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98520645a9_1_1" descr="Best Films Never Made: Neill Blomkamp's Halo | HuffPost"/>
          <p:cNvPicPr preferRelativeResize="0"/>
          <p:nvPr/>
        </p:nvPicPr>
        <p:blipFill rotWithShape="1">
          <a:blip r:embed="rId19">
            <a:alphaModFix/>
          </a:blip>
          <a:srcRect l="10561" t="30695" r="10561" b="35743"/>
          <a:stretch/>
        </p:blipFill>
        <p:spPr>
          <a:xfrm>
            <a:off x="2083474" y="1765337"/>
            <a:ext cx="1174766" cy="28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98520645a9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3550" y="1469375"/>
            <a:ext cx="621350" cy="5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98520645a9_1_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696387" y="5039529"/>
            <a:ext cx="1193651" cy="1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98520645a9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5525" y="2251775"/>
            <a:ext cx="621350" cy="5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98520645a9_1_1"/>
          <p:cNvPicPr preferRelativeResize="0"/>
          <p:nvPr/>
        </p:nvPicPr>
        <p:blipFill rotWithShape="1">
          <a:blip r:embed="rId21">
            <a:alphaModFix/>
          </a:blip>
          <a:srcRect t="15003" b="19077"/>
          <a:stretch/>
        </p:blipFill>
        <p:spPr>
          <a:xfrm>
            <a:off x="6859375" y="1970050"/>
            <a:ext cx="1193650" cy="2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98520645a9_1_1"/>
          <p:cNvPicPr preferRelativeResize="0"/>
          <p:nvPr/>
        </p:nvPicPr>
        <p:blipFill rotWithShape="1">
          <a:blip r:embed="rId22">
            <a:alphaModFix/>
          </a:blip>
          <a:srcRect l="13377" t="23022" r="11383" b="29004"/>
          <a:stretch/>
        </p:blipFill>
        <p:spPr>
          <a:xfrm>
            <a:off x="10371125" y="3019375"/>
            <a:ext cx="1394343" cy="2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98520645a9_1_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736875" y="2528037"/>
            <a:ext cx="1258346" cy="4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98520645a9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9200" y="2512925"/>
            <a:ext cx="621350" cy="5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98520645a9_1_1"/>
          <p:cNvPicPr preferRelativeResize="0"/>
          <p:nvPr/>
        </p:nvPicPr>
        <p:blipFill rotWithShape="1">
          <a:blip r:embed="rId24">
            <a:alphaModFix amt="78000"/>
          </a:blip>
          <a:srcRect/>
          <a:stretch/>
        </p:blipFill>
        <p:spPr>
          <a:xfrm>
            <a:off x="7841401" y="1466213"/>
            <a:ext cx="1670450" cy="160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98520645a9_1_1"/>
          <p:cNvPicPr preferRelativeResize="0"/>
          <p:nvPr/>
        </p:nvPicPr>
        <p:blipFill rotWithShape="1">
          <a:blip r:embed="rId25">
            <a:alphaModFix/>
          </a:blip>
          <a:srcRect l="24826" t="8089" r="27022" b="40874"/>
          <a:stretch/>
        </p:blipFill>
        <p:spPr>
          <a:xfrm>
            <a:off x="10989675" y="5214950"/>
            <a:ext cx="1048449" cy="59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98520645a9_1_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711517" y="3944556"/>
            <a:ext cx="523906" cy="54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98520645a9_1_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542651" y="4091610"/>
            <a:ext cx="1129548" cy="32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98520645a9_1_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799052" y="3369070"/>
            <a:ext cx="786955" cy="5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98520645a9_1_1"/>
          <p:cNvPicPr preferRelativeResize="0"/>
          <p:nvPr/>
        </p:nvPicPr>
        <p:blipFill rotWithShape="1">
          <a:blip r:embed="rId29">
            <a:alphaModFix/>
          </a:blip>
          <a:srcRect t="15437" b="15582"/>
          <a:stretch/>
        </p:blipFill>
        <p:spPr>
          <a:xfrm>
            <a:off x="9007642" y="3490471"/>
            <a:ext cx="944669" cy="2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98520645a9_1_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1184833" y="4751530"/>
            <a:ext cx="912173" cy="261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98520645a9_1_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700559" y="2141257"/>
            <a:ext cx="604995" cy="36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98520645a9_1_1" descr="Google has a new logo - The Verge"/>
          <p:cNvPicPr preferRelativeResize="0"/>
          <p:nvPr/>
        </p:nvPicPr>
        <p:blipFill rotWithShape="1">
          <a:blip r:embed="rId32">
            <a:alphaModFix/>
          </a:blip>
          <a:srcRect l="6838" t="29373" r="5710" b="24895"/>
          <a:stretch/>
        </p:blipFill>
        <p:spPr>
          <a:xfrm>
            <a:off x="2035226" y="2926366"/>
            <a:ext cx="959997" cy="33467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98520645a9_1_1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0"/>
          <p:cNvSpPr txBox="1">
            <a:spLocks noGrp="1"/>
          </p:cNvSpPr>
          <p:nvPr>
            <p:ph type="title"/>
          </p:nvPr>
        </p:nvSpPr>
        <p:spPr>
          <a:xfrm>
            <a:off x="838200" y="191275"/>
            <a:ext cx="10865100" cy="9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LEAP Builds upon Innovative + Convergent Collaborations</a:t>
            </a:r>
            <a:endParaRPr sz="3800">
              <a:solidFill>
                <a:srgbClr val="FF0000"/>
              </a:solidFill>
            </a:endParaRPr>
          </a:p>
        </p:txBody>
      </p:sp>
      <p:pic>
        <p:nvPicPr>
          <p:cNvPr id="512" name="Google Shape;51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1350" y="2265058"/>
            <a:ext cx="601100" cy="54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5845" y="2255550"/>
            <a:ext cx="692868" cy="5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7320" y="5363193"/>
            <a:ext cx="569151" cy="52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0"/>
          <p:cNvPicPr preferRelativeResize="0"/>
          <p:nvPr/>
        </p:nvPicPr>
        <p:blipFill rotWithShape="1">
          <a:blip r:embed="rId6">
            <a:alphaModFix/>
          </a:blip>
          <a:srcRect r="5311"/>
          <a:stretch/>
        </p:blipFill>
        <p:spPr>
          <a:xfrm>
            <a:off x="2670100" y="3065513"/>
            <a:ext cx="569150" cy="5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0"/>
          <p:cNvSpPr txBox="1"/>
          <p:nvPr/>
        </p:nvSpPr>
        <p:spPr>
          <a:xfrm>
            <a:off x="4568618" y="4701397"/>
            <a:ext cx="57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HDR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 txBox="1"/>
          <p:nvPr/>
        </p:nvSpPr>
        <p:spPr>
          <a:xfrm>
            <a:off x="4568618" y="2957395"/>
            <a:ext cx="106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NOAA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0218" y="1387225"/>
            <a:ext cx="3919767" cy="460653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0"/>
          <p:cNvSpPr/>
          <p:nvPr/>
        </p:nvSpPr>
        <p:spPr>
          <a:xfrm>
            <a:off x="4763875" y="1892350"/>
            <a:ext cx="2603700" cy="3572100"/>
          </a:xfrm>
          <a:prstGeom prst="rect">
            <a:avLst/>
          </a:prstGeom>
          <a:solidFill>
            <a:srgbClr val="D0E0E3"/>
          </a:solidFill>
          <a:ln w="19050" cap="flat" cmpd="sng">
            <a:solidFill>
              <a:srgbClr val="134F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4681948" y="1218840"/>
            <a:ext cx="1616700" cy="49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7876401" y="2736595"/>
            <a:ext cx="2173800" cy="2226600"/>
          </a:xfrm>
          <a:prstGeom prst="donut">
            <a:avLst>
              <a:gd name="adj" fmla="val 16067"/>
            </a:avLst>
          </a:prstGeom>
          <a:solidFill>
            <a:srgbClr val="000000">
              <a:alpha val="980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" name="Google Shape;522;p30"/>
          <p:cNvSpPr/>
          <p:nvPr/>
        </p:nvSpPr>
        <p:spPr>
          <a:xfrm rot="1836374">
            <a:off x="7802920" y="2674105"/>
            <a:ext cx="2316871" cy="2344706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3" name="Google Shape;523;p30"/>
          <p:cNvSpPr/>
          <p:nvPr/>
        </p:nvSpPr>
        <p:spPr>
          <a:xfrm rot="-1836374" flipH="1">
            <a:off x="7804729" y="2674105"/>
            <a:ext cx="2316871" cy="2344706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4" name="Google Shape;524;p30"/>
          <p:cNvSpPr/>
          <p:nvPr/>
        </p:nvSpPr>
        <p:spPr>
          <a:xfrm rot="-8964776" flipH="1">
            <a:off x="7803935" y="2672396"/>
            <a:ext cx="2316413" cy="2344659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gradFill>
            <a:gsLst>
              <a:gs pos="0">
                <a:srgbClr val="FFC002"/>
              </a:gs>
              <a:gs pos="100000">
                <a:srgbClr val="795B04"/>
              </a:gs>
            </a:gsLst>
            <a:lin ang="5400012" scaled="0"/>
          </a:gra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5" name="Google Shape;525;p30" descr="Image"/>
          <p:cNvPicPr preferRelativeResize="0"/>
          <p:nvPr/>
        </p:nvPicPr>
        <p:blipFill rotWithShape="1">
          <a:blip r:embed="rId8">
            <a:alphaModFix/>
          </a:blip>
          <a:srcRect r="70820"/>
          <a:stretch/>
        </p:blipFill>
        <p:spPr>
          <a:xfrm>
            <a:off x="8548438" y="3467006"/>
            <a:ext cx="883711" cy="76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0" descr="Image"/>
          <p:cNvPicPr preferRelativeResize="0"/>
          <p:nvPr/>
        </p:nvPicPr>
        <p:blipFill rotWithShape="1">
          <a:blip r:embed="rId8">
            <a:alphaModFix/>
          </a:blip>
          <a:srcRect l="32226"/>
          <a:stretch/>
        </p:blipFill>
        <p:spPr>
          <a:xfrm>
            <a:off x="8347038" y="2153129"/>
            <a:ext cx="1230210" cy="45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0"/>
          <p:cNvPicPr preferRelativeResize="0"/>
          <p:nvPr/>
        </p:nvPicPr>
        <p:blipFill rotWithShape="1">
          <a:blip r:embed="rId9">
            <a:alphaModFix/>
          </a:blip>
          <a:srcRect l="13120" t="4450" r="14899" b="26965"/>
          <a:stretch/>
        </p:blipFill>
        <p:spPr>
          <a:xfrm>
            <a:off x="3432326" y="5363200"/>
            <a:ext cx="601100" cy="57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0"/>
          <p:cNvPicPr preferRelativeResize="0"/>
          <p:nvPr/>
        </p:nvPicPr>
        <p:blipFill rotWithShape="1">
          <a:blip r:embed="rId10">
            <a:alphaModFix/>
          </a:blip>
          <a:srcRect l="16431" r="13671" b="28274"/>
          <a:stretch/>
        </p:blipFill>
        <p:spPr>
          <a:xfrm>
            <a:off x="3434950" y="4582013"/>
            <a:ext cx="601100" cy="616803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/>
          <p:nvPr/>
        </p:nvSpPr>
        <p:spPr>
          <a:xfrm>
            <a:off x="4763875" y="1871175"/>
            <a:ext cx="2603700" cy="3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Pioneering work on climate modeling + machine learning *</a:t>
            </a:r>
            <a:endParaRPr sz="1100" u="none" strike="noStrike" cap="none"/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b="1" u="sng">
                <a:solidFill>
                  <a:srgbClr val="0C343D"/>
                </a:solidFill>
              </a:rPr>
              <a:t>Initial Funding</a:t>
            </a:r>
            <a:r>
              <a:rPr lang="en-US" b="1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NSF, NOAA, Google,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Columbia Seed Funding 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Innovative education programs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Bidirectional corporate + public engagement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0" name="Google Shape;530;p3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30"/>
          <p:cNvPicPr preferRelativeResize="0"/>
          <p:nvPr/>
        </p:nvPicPr>
        <p:blipFill rotWithShape="1">
          <a:blip r:embed="rId11">
            <a:alphaModFix/>
          </a:blip>
          <a:srcRect l="18446" r="13285" b="30680"/>
          <a:stretch/>
        </p:blipFill>
        <p:spPr>
          <a:xfrm>
            <a:off x="3445776" y="3049075"/>
            <a:ext cx="574201" cy="58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0"/>
          <p:cNvPicPr preferRelativeResize="0"/>
          <p:nvPr/>
        </p:nvPicPr>
        <p:blipFill rotWithShape="1">
          <a:blip r:embed="rId12">
            <a:alphaModFix/>
          </a:blip>
          <a:srcRect l="13888" r="12587" b="30680"/>
          <a:stretch/>
        </p:blipFill>
        <p:spPr>
          <a:xfrm>
            <a:off x="2604550" y="1411788"/>
            <a:ext cx="634700" cy="59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0"/>
          <p:cNvPicPr preferRelativeResize="0"/>
          <p:nvPr/>
        </p:nvPicPr>
        <p:blipFill rotWithShape="1">
          <a:blip r:embed="rId13">
            <a:alphaModFix/>
          </a:blip>
          <a:srcRect l="17522" r="14900" b="31058"/>
          <a:stretch/>
        </p:blipFill>
        <p:spPr>
          <a:xfrm>
            <a:off x="3432325" y="1395875"/>
            <a:ext cx="601100" cy="61327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0"/>
          <p:cNvSpPr txBox="1"/>
          <p:nvPr/>
        </p:nvSpPr>
        <p:spPr>
          <a:xfrm>
            <a:off x="2350075" y="6279725"/>
            <a:ext cx="68151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</a:rPr>
              <a:t>*2018, </a:t>
            </a:r>
            <a:r>
              <a:rPr lang="en-US" sz="1100">
                <a:solidFill>
                  <a:srgbClr val="FFFFFF"/>
                </a:solidFill>
              </a:rPr>
              <a:t>PNAS, GRL, EECV; </a:t>
            </a:r>
            <a:r>
              <a:rPr lang="en-US" sz="1100" b="1">
                <a:solidFill>
                  <a:srgbClr val="FFFFFF"/>
                </a:solidFill>
              </a:rPr>
              <a:t>2019</a:t>
            </a:r>
            <a:r>
              <a:rPr lang="en-US" sz="1100">
                <a:solidFill>
                  <a:srgbClr val="FFFFFF"/>
                </a:solidFill>
              </a:rPr>
              <a:t> Nature, JAMES, Scientific Advances, PNAS, CVPR</a:t>
            </a:r>
            <a:endParaRPr sz="800">
              <a:solidFill>
                <a:srgbClr val="FFFFFF"/>
              </a:solidFill>
            </a:endParaRPr>
          </a:p>
          <a:p>
            <a:pPr marL="152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</a:rPr>
              <a:t>2020</a:t>
            </a:r>
            <a:r>
              <a:rPr lang="en-US" sz="1100">
                <a:solidFill>
                  <a:srgbClr val="FFFFFF"/>
                </a:solidFill>
              </a:rPr>
              <a:t> Nature Communications, JAMES, PRL (in review), Science Robotics (in review)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535" name="Google Shape;535;p30"/>
          <p:cNvPicPr preferRelativeResize="0"/>
          <p:nvPr/>
        </p:nvPicPr>
        <p:blipFill rotWithShape="1">
          <a:blip r:embed="rId14">
            <a:alphaModFix/>
          </a:blip>
          <a:srcRect l="15909" r="14375" b="31787"/>
          <a:stretch/>
        </p:blipFill>
        <p:spPr>
          <a:xfrm>
            <a:off x="3434949" y="3829499"/>
            <a:ext cx="601100" cy="58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0"/>
          <p:cNvPicPr preferRelativeResize="0"/>
          <p:nvPr/>
        </p:nvPicPr>
        <p:blipFill rotWithShape="1">
          <a:blip r:embed="rId15">
            <a:alphaModFix/>
          </a:blip>
          <a:srcRect l="20019" r="20222" b="31787"/>
          <a:stretch/>
        </p:blipFill>
        <p:spPr>
          <a:xfrm>
            <a:off x="2670100" y="3834750"/>
            <a:ext cx="569150" cy="566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0"/>
          <p:cNvPicPr preferRelativeResize="0"/>
          <p:nvPr/>
        </p:nvPicPr>
        <p:blipFill rotWithShape="1">
          <a:blip r:embed="rId16">
            <a:alphaModFix/>
          </a:blip>
          <a:srcRect l="14763" r="15763" b="32569"/>
          <a:stretch/>
        </p:blipFill>
        <p:spPr>
          <a:xfrm>
            <a:off x="2621349" y="4602488"/>
            <a:ext cx="601100" cy="583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238" y="1488600"/>
            <a:ext cx="7803524" cy="44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1"/>
          <p:cNvSpPr txBox="1">
            <a:spLocks noGrp="1"/>
          </p:cNvSpPr>
          <p:nvPr>
            <p:ph type="title"/>
          </p:nvPr>
        </p:nvSpPr>
        <p:spPr>
          <a:xfrm>
            <a:off x="838200" y="265094"/>
            <a:ext cx="10515600" cy="11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/>
              <a:t>Five Convergence Strategies (CS) </a:t>
            </a:r>
            <a:br>
              <a:rPr lang="en-US" sz="4000"/>
            </a:br>
            <a:r>
              <a:rPr lang="en-US" sz="4000"/>
              <a:t>Drive LEAP’s Vision</a:t>
            </a:r>
            <a:endParaRPr sz="3800"/>
          </a:p>
        </p:txBody>
      </p:sp>
      <p:sp>
        <p:nvSpPr>
          <p:cNvPr id="544" name="Google Shape;544;p31"/>
          <p:cNvSpPr txBox="1"/>
          <p:nvPr/>
        </p:nvSpPr>
        <p:spPr>
          <a:xfrm>
            <a:off x="674850" y="3490900"/>
            <a:ext cx="17307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CS2:</a:t>
            </a:r>
            <a:r>
              <a:rPr lang="en-US" sz="14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Create next-generation algorithms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1"/>
          <p:cNvSpPr txBox="1"/>
          <p:nvPr/>
        </p:nvSpPr>
        <p:spPr>
          <a:xfrm>
            <a:off x="2862425" y="1934775"/>
            <a:ext cx="29142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CS4: </a:t>
            </a:r>
            <a:r>
              <a:rPr lang="en-US" sz="14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Equitably + inclusively train climate data scientists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1"/>
          <p:cNvSpPr txBox="1"/>
          <p:nvPr/>
        </p:nvSpPr>
        <p:spPr>
          <a:xfrm>
            <a:off x="9657400" y="3411363"/>
            <a:ext cx="15504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0C343D"/>
                </a:solidFill>
              </a:rPr>
              <a:t>CS5</a:t>
            </a:r>
            <a:r>
              <a:rPr lang="en-US">
                <a:solidFill>
                  <a:srgbClr val="0C343D"/>
                </a:solidFill>
              </a:rPr>
              <a:t>: Establish bidirectional knowledge transfer</a:t>
            </a:r>
            <a:endParaRPr>
              <a:solidFill>
                <a:srgbClr val="0C343D"/>
              </a:solidFill>
            </a:endParaRPr>
          </a:p>
        </p:txBody>
      </p:sp>
      <p:sp>
        <p:nvSpPr>
          <p:cNvPr id="547" name="Google Shape;547;p31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31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7573500" y="4966750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1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5039400" y="4282150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1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7149300" y="3073875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1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9379638" y="3073875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1"/>
          <p:cNvPicPr preferRelativeResize="0"/>
          <p:nvPr/>
        </p:nvPicPr>
        <p:blipFill rotWithShape="1">
          <a:blip r:embed="rId3">
            <a:alphaModFix/>
          </a:blip>
          <a:srcRect l="51062" t="62289" r="36480" b="30166"/>
          <a:stretch/>
        </p:blipFill>
        <p:spPr>
          <a:xfrm>
            <a:off x="5039400" y="2936050"/>
            <a:ext cx="353974" cy="3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1"/>
          <p:cNvSpPr txBox="1"/>
          <p:nvPr/>
        </p:nvSpPr>
        <p:spPr>
          <a:xfrm>
            <a:off x="5616000" y="4110550"/>
            <a:ext cx="22440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0C343D"/>
                </a:solidFill>
              </a:rPr>
              <a:t>CS3</a:t>
            </a:r>
            <a:r>
              <a:rPr lang="en-US">
                <a:solidFill>
                  <a:srgbClr val="0C343D"/>
                </a:solidFill>
              </a:rPr>
              <a:t>: Develop </a:t>
            </a:r>
            <a:br>
              <a:rPr lang="en-US">
                <a:solidFill>
                  <a:srgbClr val="0C343D"/>
                </a:solidFill>
              </a:rPr>
            </a:br>
            <a:r>
              <a:rPr lang="en-US">
                <a:solidFill>
                  <a:srgbClr val="0C343D"/>
                </a:solidFill>
              </a:rPr>
              <a:t>next-generation CESM</a:t>
            </a:r>
            <a:endParaRPr>
              <a:solidFill>
                <a:srgbClr val="0C343D"/>
              </a:solidFill>
            </a:endParaRPr>
          </a:p>
        </p:txBody>
      </p:sp>
      <p:sp>
        <p:nvSpPr>
          <p:cNvPr id="554" name="Google Shape;554;p31"/>
          <p:cNvSpPr txBox="1"/>
          <p:nvPr/>
        </p:nvSpPr>
        <p:spPr>
          <a:xfrm>
            <a:off x="4589900" y="5676925"/>
            <a:ext cx="47061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CS1: </a:t>
            </a:r>
            <a:r>
              <a:rPr lang="en-US" sz="14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Revolutionize geoscience data infrastructure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2"/>
          <p:cNvSpPr txBox="1">
            <a:spLocks noGrp="1"/>
          </p:cNvSpPr>
          <p:nvPr>
            <p:ph type="title"/>
          </p:nvPr>
        </p:nvSpPr>
        <p:spPr>
          <a:xfrm>
            <a:off x="838200" y="294787"/>
            <a:ext cx="10515600" cy="77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 b="1"/>
              <a:t>CS1:</a:t>
            </a:r>
            <a:r>
              <a:rPr lang="en-US" sz="3800"/>
              <a:t> Revolutionize Geoscience Data Infrastructure</a:t>
            </a:r>
            <a:endParaRPr sz="3800"/>
          </a:p>
        </p:txBody>
      </p:sp>
      <p:sp>
        <p:nvSpPr>
          <p:cNvPr id="560" name="Google Shape;560;p32"/>
          <p:cNvSpPr txBox="1">
            <a:spLocks noGrp="1"/>
          </p:cNvSpPr>
          <p:nvPr>
            <p:ph type="body" idx="1"/>
          </p:nvPr>
        </p:nvSpPr>
        <p:spPr>
          <a:xfrm>
            <a:off x="838200" y="1638800"/>
            <a:ext cx="7944900" cy="13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0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23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Challenge: 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Massive + heterogeneous datasets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23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Solution: </a:t>
            </a:r>
            <a:r>
              <a:rPr lang="en-U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LEAPangeo: 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open-cloud computing platform</a:t>
            </a:r>
            <a:endParaRPr sz="2300" i="1"/>
          </a:p>
        </p:txBody>
      </p:sp>
      <p:pic>
        <p:nvPicPr>
          <p:cNvPr id="561" name="Google Shape;561;p3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628" y="3924131"/>
            <a:ext cx="4008653" cy="1490673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2"/>
          <p:cNvSpPr txBox="1"/>
          <p:nvPr/>
        </p:nvSpPr>
        <p:spPr>
          <a:xfrm>
            <a:off x="1674093" y="3409315"/>
            <a:ext cx="1828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Download Model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2"/>
          <p:cNvSpPr/>
          <p:nvPr/>
        </p:nvSpPr>
        <p:spPr>
          <a:xfrm>
            <a:off x="1674168" y="3827834"/>
            <a:ext cx="1828651" cy="1828651"/>
          </a:xfrm>
          <a:custGeom>
            <a:avLst/>
            <a:gdLst/>
            <a:ahLst/>
            <a:cxnLst/>
            <a:rect l="l" t="t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134F5C"/>
          </a:solidFill>
          <a:ln w="9525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6406207" y="3865150"/>
            <a:ext cx="4947493" cy="1608700"/>
            <a:chOff x="0" y="-7"/>
            <a:chExt cx="4947493" cy="1608700"/>
          </a:xfrm>
        </p:grpSpPr>
        <p:sp>
          <p:nvSpPr>
            <p:cNvPr id="565" name="Google Shape;565;p32"/>
            <p:cNvSpPr/>
            <p:nvPr/>
          </p:nvSpPr>
          <p:spPr>
            <a:xfrm>
              <a:off x="0" y="642454"/>
              <a:ext cx="2209902" cy="966166"/>
            </a:xfrm>
            <a:prstGeom prst="rect">
              <a:avLst/>
            </a:prstGeom>
            <a:noFill/>
            <a:ln w="25400" cap="flat" cmpd="sng">
              <a:solidFill>
                <a:srgbClr val="0C343D"/>
              </a:solidFill>
              <a:prstDash val="dashDot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6" name="Google Shape;566;p32" descr="1.png"/>
            <p:cNvPicPr preferRelativeResize="0"/>
            <p:nvPr/>
          </p:nvPicPr>
          <p:blipFill rotWithShape="1">
            <a:blip r:embed="rId4">
              <a:alphaModFix/>
            </a:blip>
            <a:srcRect l="3001" r="87124" b="67187"/>
            <a:stretch/>
          </p:blipFill>
          <p:spPr>
            <a:xfrm rot="-5400000">
              <a:off x="781665" y="1153513"/>
              <a:ext cx="302054" cy="450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7" name="Google Shape;567;p32"/>
            <p:cNvSpPr txBox="1"/>
            <p:nvPr/>
          </p:nvSpPr>
          <p:spPr>
            <a:xfrm>
              <a:off x="766255" y="705159"/>
              <a:ext cx="677391" cy="130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Data Library</a:t>
              </a:r>
              <a:endParaRPr sz="14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8" name="Google Shape;568;p32" descr="Shape 127"/>
            <p:cNvPicPr preferRelativeResize="0"/>
            <p:nvPr/>
          </p:nvPicPr>
          <p:blipFill rotWithShape="1">
            <a:blip r:embed="rId5">
              <a:alphaModFix/>
            </a:blip>
            <a:srcRect t="11274" r="25142"/>
            <a:stretch/>
          </p:blipFill>
          <p:spPr>
            <a:xfrm>
              <a:off x="795223" y="937162"/>
              <a:ext cx="477647" cy="16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32" descr="Shape 127"/>
            <p:cNvPicPr preferRelativeResize="0"/>
            <p:nvPr/>
          </p:nvPicPr>
          <p:blipFill rotWithShape="1">
            <a:blip r:embed="rId5">
              <a:alphaModFix/>
            </a:blip>
            <a:srcRect t="11274" r="25141"/>
            <a:stretch/>
          </p:blipFill>
          <p:spPr>
            <a:xfrm>
              <a:off x="1510682" y="937162"/>
              <a:ext cx="477275" cy="1691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32"/>
            <p:cNvSpPr txBox="1"/>
            <p:nvPr/>
          </p:nvSpPr>
          <p:spPr>
            <a:xfrm>
              <a:off x="3315089" y="698430"/>
              <a:ext cx="1239357" cy="130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Compute Environment</a:t>
              </a:r>
              <a:endParaRPr sz="14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1" name="Google Shape;571;p32" descr="Shape 88"/>
            <p:cNvPicPr preferRelativeResize="0"/>
            <p:nvPr/>
          </p:nvPicPr>
          <p:blipFill rotWithShape="1">
            <a:blip r:embed="rId6">
              <a:alphaModFix/>
            </a:blip>
            <a:srcRect l="19505" t="3793" r="20842" b="4131"/>
            <a:stretch/>
          </p:blipFill>
          <p:spPr>
            <a:xfrm>
              <a:off x="3085115" y="879072"/>
              <a:ext cx="347853" cy="30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32" descr="Shape 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09189" y="915594"/>
              <a:ext cx="379233" cy="204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32" descr="Shape 7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10035" y="914265"/>
              <a:ext cx="565381" cy="2544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4" name="Google Shape;574;p32"/>
            <p:cNvGrpSpPr/>
            <p:nvPr/>
          </p:nvGrpSpPr>
          <p:grpSpPr>
            <a:xfrm>
              <a:off x="3735429" y="1205519"/>
              <a:ext cx="214426" cy="327275"/>
              <a:chOff x="0" y="0"/>
              <a:chExt cx="214425" cy="327273"/>
            </a:xfrm>
          </p:grpSpPr>
          <p:pic>
            <p:nvPicPr>
              <p:cNvPr id="575" name="Google Shape;575;p32" descr="Imag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0" y="112848"/>
                <a:ext cx="214425" cy="2144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6" name="Google Shape;576;p32" descr="Imag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0" y="57374"/>
                <a:ext cx="214425" cy="2144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7" name="Google Shape;577;p32" descr="Imag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0" y="0"/>
                <a:ext cx="214425" cy="214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78" name="Google Shape;578;p32"/>
            <p:cNvSpPr/>
            <p:nvPr/>
          </p:nvSpPr>
          <p:spPr>
            <a:xfrm>
              <a:off x="2737693" y="642393"/>
              <a:ext cx="2209800" cy="966300"/>
            </a:xfrm>
            <a:prstGeom prst="rect">
              <a:avLst/>
            </a:prstGeom>
            <a:noFill/>
            <a:ln w="25400" cap="flat" cmpd="sng">
              <a:solidFill>
                <a:srgbClr val="0C343D"/>
              </a:solidFill>
              <a:prstDash val="dashDot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9" name="Google Shape;579;p32"/>
            <p:cNvCxnSpPr/>
            <p:nvPr/>
          </p:nvCxnSpPr>
          <p:spPr>
            <a:xfrm>
              <a:off x="2249020" y="1125537"/>
              <a:ext cx="449552" cy="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580" name="Google Shape;580;p32"/>
            <p:cNvSpPr txBox="1"/>
            <p:nvPr/>
          </p:nvSpPr>
          <p:spPr>
            <a:xfrm>
              <a:off x="1775736" y="-7"/>
              <a:ext cx="1416600" cy="50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1B285E"/>
                  </a:solidFill>
                  <a:latin typeface="Verdana"/>
                  <a:ea typeface="Verdana"/>
                  <a:cs typeface="Verdana"/>
                  <a:sym typeface="Verdana"/>
                </a:rPr>
                <a:t>👩🏾‍💻👨🏻‍💻👩🏽‍💻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1100351" y="458252"/>
              <a:ext cx="1371393" cy="1692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1600" y="11495"/>
                  </a:lnTo>
                  <a:lnTo>
                    <a:pt x="0" y="11495"/>
                  </a:lnTo>
                  <a:lnTo>
                    <a:pt x="0" y="21600"/>
                  </a:lnTo>
                </a:path>
              </a:pathLst>
            </a:custGeom>
            <a:noFill/>
            <a:ln w="25400" cap="flat" cmpd="sng">
              <a:solidFill>
                <a:srgbClr val="0C343D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 flipH="1">
              <a:off x="2503203" y="458350"/>
              <a:ext cx="1371384" cy="1692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1600" y="11495"/>
                  </a:lnTo>
                  <a:lnTo>
                    <a:pt x="0" y="11495"/>
                  </a:lnTo>
                  <a:lnTo>
                    <a:pt x="0" y="21600"/>
                  </a:lnTo>
                </a:path>
              </a:pathLst>
            </a:custGeom>
            <a:noFill/>
            <a:ln w="25400" cap="flat" cmpd="sng">
              <a:solidFill>
                <a:srgbClr val="0C343D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3" name="Google Shape;583;p32" descr="Shape 127"/>
            <p:cNvPicPr preferRelativeResize="0"/>
            <p:nvPr/>
          </p:nvPicPr>
          <p:blipFill rotWithShape="1">
            <a:blip r:embed="rId5">
              <a:alphaModFix/>
            </a:blip>
            <a:srcRect t="11274" r="25142"/>
            <a:stretch/>
          </p:blipFill>
          <p:spPr>
            <a:xfrm>
              <a:off x="167768" y="944562"/>
              <a:ext cx="477647" cy="1693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4" name="Google Shape;584;p32"/>
          <p:cNvSpPr txBox="1"/>
          <p:nvPr/>
        </p:nvSpPr>
        <p:spPr>
          <a:xfrm>
            <a:off x="7484732" y="3409315"/>
            <a:ext cx="2959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Data-Proximate Computing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90450" y="1074250"/>
            <a:ext cx="2063351" cy="206335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2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3"/>
          <p:cNvSpPr txBox="1">
            <a:spLocks noGrp="1"/>
          </p:cNvSpPr>
          <p:nvPr>
            <p:ph type="title"/>
          </p:nvPr>
        </p:nvSpPr>
        <p:spPr>
          <a:xfrm>
            <a:off x="838200" y="12"/>
            <a:ext cx="10515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 b="1"/>
              <a:t>CS2:</a:t>
            </a:r>
            <a:r>
              <a:rPr lang="en-US" sz="3800"/>
              <a:t> Create Next-Generation Algorithms</a:t>
            </a:r>
            <a:endParaRPr sz="3800"/>
          </a:p>
        </p:txBody>
      </p:sp>
      <p:sp>
        <p:nvSpPr>
          <p:cNvPr id="592" name="Google Shape;592;p33"/>
          <p:cNvSpPr txBox="1">
            <a:spLocks noGrp="1"/>
          </p:cNvSpPr>
          <p:nvPr>
            <p:ph type="body" idx="1"/>
          </p:nvPr>
        </p:nvSpPr>
        <p:spPr>
          <a:xfrm>
            <a:off x="586475" y="729300"/>
            <a:ext cx="10515600" cy="51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Challenge: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ML algorithms need to respect physics + better extrapolate + be interpretable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Solution: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</a:t>
            </a: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physical + causal knowledge</a:t>
            </a: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robustly extrapolate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096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593" name="Google Shape;593;p33"/>
          <p:cNvSpPr/>
          <p:nvPr/>
        </p:nvSpPr>
        <p:spPr>
          <a:xfrm>
            <a:off x="1124343" y="2555758"/>
            <a:ext cx="1742100" cy="1005900"/>
          </a:xfrm>
          <a:prstGeom prst="roundRect">
            <a:avLst>
              <a:gd name="adj" fmla="val 1767"/>
            </a:avLst>
          </a:prstGeom>
          <a:noFill/>
          <a:ln w="19050" cap="flat" cmpd="sng">
            <a:solidFill>
              <a:srgbClr val="0C343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4" name="Google Shape;594;p33"/>
          <p:cNvSpPr/>
          <p:nvPr/>
        </p:nvSpPr>
        <p:spPr>
          <a:xfrm>
            <a:off x="1281810" y="3853356"/>
            <a:ext cx="1378800" cy="1005900"/>
          </a:xfrm>
          <a:prstGeom prst="roundRect">
            <a:avLst>
              <a:gd name="adj" fmla="val 1767"/>
            </a:avLst>
          </a:prstGeom>
          <a:noFill/>
          <a:ln w="19050" cap="flat" cmpd="sng">
            <a:solidFill>
              <a:srgbClr val="0C343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5" name="Google Shape;59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087" y="4133715"/>
            <a:ext cx="1238250" cy="43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3" descr="Free Download Neural Network Diagram Examples"/>
          <p:cNvPicPr preferRelativeResize="0"/>
          <p:nvPr/>
        </p:nvPicPr>
        <p:blipFill rotWithShape="1">
          <a:blip r:embed="rId4">
            <a:alphaModFix/>
          </a:blip>
          <a:srcRect l="25058" t="17446" r="22622" b="17710"/>
          <a:stretch/>
        </p:blipFill>
        <p:spPr>
          <a:xfrm>
            <a:off x="1514218" y="2643426"/>
            <a:ext cx="913983" cy="83064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3"/>
          <p:cNvSpPr/>
          <p:nvPr/>
        </p:nvSpPr>
        <p:spPr>
          <a:xfrm>
            <a:off x="4528375" y="3271400"/>
            <a:ext cx="1638900" cy="1005900"/>
          </a:xfrm>
          <a:prstGeom prst="roundRect">
            <a:avLst>
              <a:gd name="adj" fmla="val 1767"/>
            </a:avLst>
          </a:prstGeom>
          <a:noFill/>
          <a:ln w="19050" cap="flat" cmpd="sng">
            <a:solidFill>
              <a:schemeClr val="dk1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8" name="Google Shape;598;p33"/>
          <p:cNvSpPr/>
          <p:nvPr/>
        </p:nvSpPr>
        <p:spPr>
          <a:xfrm>
            <a:off x="4452201" y="2899300"/>
            <a:ext cx="17421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New Algorithms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p33"/>
          <p:cNvCxnSpPr>
            <a:stCxn id="594" idx="3"/>
          </p:cNvCxnSpPr>
          <p:nvPr/>
        </p:nvCxnSpPr>
        <p:spPr>
          <a:xfrm rot="10800000" flipH="1">
            <a:off x="2660610" y="3957606"/>
            <a:ext cx="1791600" cy="3987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0" name="Google Shape;600;p33"/>
          <p:cNvCxnSpPr>
            <a:stCxn id="593" idx="3"/>
          </p:cNvCxnSpPr>
          <p:nvPr/>
        </p:nvCxnSpPr>
        <p:spPr>
          <a:xfrm>
            <a:off x="2866443" y="3058708"/>
            <a:ext cx="1585800" cy="5562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1" name="Google Shape;601;p33"/>
          <p:cNvCxnSpPr/>
          <p:nvPr/>
        </p:nvCxnSpPr>
        <p:spPr>
          <a:xfrm>
            <a:off x="6270475" y="3776170"/>
            <a:ext cx="808200" cy="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02" name="Google Shape;602;p33"/>
          <p:cNvSpPr/>
          <p:nvPr/>
        </p:nvSpPr>
        <p:spPr>
          <a:xfrm>
            <a:off x="7006575" y="3261338"/>
            <a:ext cx="18594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Better Extrapolation, Generalization + Interpretability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33" descr="GitHub - M-Nauta/TCDF: Temporal Causal Discovery Framework (PyTorch):  discovering causal relationships between time seri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787" y="5026795"/>
            <a:ext cx="2979194" cy="89017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33"/>
          <p:cNvSpPr/>
          <p:nvPr/>
        </p:nvSpPr>
        <p:spPr>
          <a:xfrm>
            <a:off x="545986" y="5018984"/>
            <a:ext cx="3016500" cy="1005900"/>
          </a:xfrm>
          <a:prstGeom prst="roundRect">
            <a:avLst>
              <a:gd name="adj" fmla="val 1767"/>
            </a:avLst>
          </a:prstGeom>
          <a:noFill/>
          <a:ln w="19050" cap="flat" cmpd="sng">
            <a:solidFill>
              <a:srgbClr val="0C343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05" name="Google Shape;605;p33"/>
          <p:cNvCxnSpPr/>
          <p:nvPr/>
        </p:nvCxnSpPr>
        <p:spPr>
          <a:xfrm rot="10800000" flipH="1">
            <a:off x="3602981" y="4332570"/>
            <a:ext cx="808500" cy="7134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06" name="Google Shape;60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3712" y="3011804"/>
            <a:ext cx="1435556" cy="148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3"/>
          <p:cNvPicPr preferRelativeResize="0"/>
          <p:nvPr/>
        </p:nvPicPr>
        <p:blipFill rotWithShape="1">
          <a:blip r:embed="rId7">
            <a:alphaModFix/>
          </a:blip>
          <a:srcRect t="2706" b="3335"/>
          <a:stretch/>
        </p:blipFill>
        <p:spPr>
          <a:xfrm>
            <a:off x="8665800" y="4053347"/>
            <a:ext cx="1791600" cy="168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3"/>
          <p:cNvPicPr preferRelativeResize="0"/>
          <p:nvPr/>
        </p:nvPicPr>
        <p:blipFill rotWithShape="1">
          <a:blip r:embed="rId8">
            <a:alphaModFix/>
          </a:blip>
          <a:srcRect t="-154" b="3517"/>
          <a:stretch/>
        </p:blipFill>
        <p:spPr>
          <a:xfrm>
            <a:off x="10385350" y="4051975"/>
            <a:ext cx="1742100" cy="168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3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90550" y="2163927"/>
            <a:ext cx="1742100" cy="17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64151" y="2163898"/>
            <a:ext cx="1742100" cy="17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6425" y="3999438"/>
            <a:ext cx="1968299" cy="196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4"/>
          <p:cNvSpPr txBox="1">
            <a:spLocks noGrp="1"/>
          </p:cNvSpPr>
          <p:nvPr>
            <p:ph type="body" idx="1"/>
          </p:nvPr>
        </p:nvSpPr>
        <p:spPr>
          <a:xfrm>
            <a:off x="754475" y="551625"/>
            <a:ext cx="11132700" cy="16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Challenge: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Create high-reliability climate projections</a:t>
            </a:r>
            <a:endParaRPr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Solution: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Harness new ML and data to transform the </a:t>
            </a: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NSF-funded Community Earth System Model (CESM)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4"/>
          <p:cNvSpPr/>
          <p:nvPr/>
        </p:nvSpPr>
        <p:spPr>
          <a:xfrm>
            <a:off x="3852303" y="3013189"/>
            <a:ext cx="1742100" cy="970800"/>
          </a:xfrm>
          <a:prstGeom prst="roundRect">
            <a:avLst>
              <a:gd name="adj" fmla="val 1767"/>
            </a:avLst>
          </a:prstGeom>
          <a:noFill/>
          <a:ln w="19050" cap="flat" cmpd="sng">
            <a:solidFill>
              <a:srgbClr val="0C343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9" name="Google Shape;619;p34"/>
          <p:cNvSpPr txBox="1"/>
          <p:nvPr/>
        </p:nvSpPr>
        <p:spPr>
          <a:xfrm>
            <a:off x="3641954" y="2726566"/>
            <a:ext cx="213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New Parameterizations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0" name="Google Shape;620;p34"/>
          <p:cNvCxnSpPr>
            <a:stCxn id="618" idx="3"/>
          </p:cNvCxnSpPr>
          <p:nvPr/>
        </p:nvCxnSpPr>
        <p:spPr>
          <a:xfrm>
            <a:off x="5594403" y="3498589"/>
            <a:ext cx="1095000" cy="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21" name="Google Shape;621;p34"/>
          <p:cNvSpPr/>
          <p:nvPr/>
        </p:nvSpPr>
        <p:spPr>
          <a:xfrm>
            <a:off x="6685913" y="3013189"/>
            <a:ext cx="1742100" cy="970800"/>
          </a:xfrm>
          <a:prstGeom prst="roundRect">
            <a:avLst>
              <a:gd name="adj" fmla="val 1767"/>
            </a:avLst>
          </a:prstGeom>
          <a:noFill/>
          <a:ln w="19050" cap="flat" cmpd="sng">
            <a:solidFill>
              <a:srgbClr val="0C343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2" name="Google Shape;622;p34"/>
          <p:cNvSpPr txBox="1"/>
          <p:nvPr/>
        </p:nvSpPr>
        <p:spPr>
          <a:xfrm>
            <a:off x="6379149" y="2703113"/>
            <a:ext cx="236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Next-Generation CESM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279" y="3034343"/>
            <a:ext cx="852736" cy="8453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4" name="Google Shape;624;p34"/>
          <p:cNvCxnSpPr/>
          <p:nvPr/>
        </p:nvCxnSpPr>
        <p:spPr>
          <a:xfrm>
            <a:off x="8429658" y="3498589"/>
            <a:ext cx="1095000" cy="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25" name="Google Shape;625;p34"/>
          <p:cNvSpPr/>
          <p:nvPr/>
        </p:nvSpPr>
        <p:spPr>
          <a:xfrm>
            <a:off x="9513239" y="2975141"/>
            <a:ext cx="1742100" cy="970800"/>
          </a:xfrm>
          <a:prstGeom prst="roundRect">
            <a:avLst>
              <a:gd name="adj" fmla="val 1767"/>
            </a:avLst>
          </a:prstGeom>
          <a:noFill/>
          <a:ln w="19050" cap="flat" cmpd="sng">
            <a:solidFill>
              <a:srgbClr val="0C343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6" name="Google Shape;626;p34"/>
          <p:cNvSpPr txBox="1"/>
          <p:nvPr/>
        </p:nvSpPr>
        <p:spPr>
          <a:xfrm>
            <a:off x="9164197" y="2676389"/>
            <a:ext cx="244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More Accurate Projections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7" name="Google Shape;627;p34"/>
          <p:cNvCxnSpPr/>
          <p:nvPr/>
        </p:nvCxnSpPr>
        <p:spPr>
          <a:xfrm rot="10800000">
            <a:off x="3240832" y="3633799"/>
            <a:ext cx="0" cy="9318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8" name="Google Shape;628;p34"/>
          <p:cNvCxnSpPr/>
          <p:nvPr/>
        </p:nvCxnSpPr>
        <p:spPr>
          <a:xfrm>
            <a:off x="9876692" y="3675333"/>
            <a:ext cx="1171200" cy="0"/>
          </a:xfrm>
          <a:prstGeom prst="straightConnector1">
            <a:avLst/>
          </a:pr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9" name="Google Shape;629;p34"/>
          <p:cNvCxnSpPr/>
          <p:nvPr/>
        </p:nvCxnSpPr>
        <p:spPr>
          <a:xfrm rot="10800000">
            <a:off x="9876692" y="3141033"/>
            <a:ext cx="0" cy="534300"/>
          </a:xfrm>
          <a:prstGeom prst="straightConnector1">
            <a:avLst/>
          </a:pr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0" name="Google Shape;630;p34"/>
          <p:cNvSpPr/>
          <p:nvPr/>
        </p:nvSpPr>
        <p:spPr>
          <a:xfrm rot="10800000" flipH="1">
            <a:off x="9220754" y="3222583"/>
            <a:ext cx="1626600" cy="4521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34"/>
          <p:cNvSpPr/>
          <p:nvPr/>
        </p:nvSpPr>
        <p:spPr>
          <a:xfrm>
            <a:off x="2551075" y="4500760"/>
            <a:ext cx="132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Observations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34"/>
          <p:cNvSpPr txBox="1">
            <a:spLocks noGrp="1"/>
          </p:cNvSpPr>
          <p:nvPr>
            <p:ph type="title"/>
          </p:nvPr>
        </p:nvSpPr>
        <p:spPr>
          <a:xfrm>
            <a:off x="838200" y="12"/>
            <a:ext cx="10515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 b="1"/>
              <a:t>CS3:</a:t>
            </a:r>
            <a:r>
              <a:rPr lang="en-US" sz="3800"/>
              <a:t> Develop Next-Generation CESM</a:t>
            </a:r>
            <a:endParaRPr sz="3800"/>
          </a:p>
        </p:txBody>
      </p:sp>
      <p:sp>
        <p:nvSpPr>
          <p:cNvPr id="633" name="Google Shape;633;p34"/>
          <p:cNvSpPr/>
          <p:nvPr/>
        </p:nvSpPr>
        <p:spPr>
          <a:xfrm>
            <a:off x="415674" y="3807463"/>
            <a:ext cx="213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High-Fidelity Models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34"/>
          <p:cNvSpPr/>
          <p:nvPr/>
        </p:nvSpPr>
        <p:spPr>
          <a:xfrm>
            <a:off x="754466" y="2366004"/>
            <a:ext cx="1742100" cy="970800"/>
          </a:xfrm>
          <a:prstGeom prst="roundRect">
            <a:avLst>
              <a:gd name="adj" fmla="val 1767"/>
            </a:avLst>
          </a:prstGeom>
          <a:noFill/>
          <a:ln w="19050" cap="flat" cmpd="sng">
            <a:solidFill>
              <a:srgbClr val="0C343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5" name="Google Shape;635;p34"/>
          <p:cNvSpPr/>
          <p:nvPr/>
        </p:nvSpPr>
        <p:spPr>
          <a:xfrm>
            <a:off x="754475" y="2058225"/>
            <a:ext cx="178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New Algorithms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Google Shape;636;p34"/>
          <p:cNvPicPr preferRelativeResize="0"/>
          <p:nvPr/>
        </p:nvPicPr>
        <p:blipFill rotWithShape="1">
          <a:blip r:embed="rId5">
            <a:alphaModFix/>
          </a:blip>
          <a:srcRect t="22395" b="23312"/>
          <a:stretch/>
        </p:blipFill>
        <p:spPr>
          <a:xfrm>
            <a:off x="869800" y="2436951"/>
            <a:ext cx="1435550" cy="779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7" name="Google Shape;637;p34"/>
          <p:cNvCxnSpPr/>
          <p:nvPr/>
        </p:nvCxnSpPr>
        <p:spPr>
          <a:xfrm rot="10800000" flipH="1">
            <a:off x="2315314" y="3555310"/>
            <a:ext cx="760200" cy="6444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8" name="Google Shape;638;p34"/>
          <p:cNvCxnSpPr>
            <a:stCxn id="634" idx="3"/>
            <a:endCxn id="639" idx="1"/>
          </p:cNvCxnSpPr>
          <p:nvPr/>
        </p:nvCxnSpPr>
        <p:spPr>
          <a:xfrm>
            <a:off x="2496566" y="2851404"/>
            <a:ext cx="607500" cy="4707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40" name="Google Shape;64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4001" y="3039400"/>
            <a:ext cx="1378800" cy="8842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1" name="Google Shape;641;p34"/>
          <p:cNvCxnSpPr>
            <a:stCxn id="639" idx="6"/>
          </p:cNvCxnSpPr>
          <p:nvPr/>
        </p:nvCxnSpPr>
        <p:spPr>
          <a:xfrm rot="10800000" flipH="1">
            <a:off x="3437550" y="3441653"/>
            <a:ext cx="394500" cy="9600"/>
          </a:xfrm>
          <a:prstGeom prst="straightConnector1">
            <a:avLst/>
          </a:prstGeom>
          <a:noFill/>
          <a:ln w="28575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9" name="Google Shape;639;p34"/>
          <p:cNvSpPr/>
          <p:nvPr/>
        </p:nvSpPr>
        <p:spPr>
          <a:xfrm>
            <a:off x="3046950" y="3268703"/>
            <a:ext cx="390600" cy="365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3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6653" y="4808553"/>
            <a:ext cx="1171200" cy="1209240"/>
          </a:xfrm>
          <a:prstGeom prst="rect">
            <a:avLst/>
          </a:prstGeom>
          <a:noFill/>
          <a:ln w="19050" cap="flat" cmpd="sng">
            <a:solidFill>
              <a:srgbClr val="0C343D"/>
            </a:solidFill>
            <a:prstDash val="dot"/>
            <a:miter lim="8000"/>
            <a:headEnd type="none" w="sm" len="sm"/>
            <a:tailEnd type="none" w="sm" len="sm"/>
          </a:ln>
        </p:spPr>
      </p:pic>
      <p:grpSp>
        <p:nvGrpSpPr>
          <p:cNvPr id="644" name="Google Shape;644;p34"/>
          <p:cNvGrpSpPr/>
          <p:nvPr/>
        </p:nvGrpSpPr>
        <p:grpSpPr>
          <a:xfrm>
            <a:off x="637952" y="4043098"/>
            <a:ext cx="1742047" cy="1006956"/>
            <a:chOff x="3413413" y="3558460"/>
            <a:chExt cx="3294339" cy="1853066"/>
          </a:xfrm>
        </p:grpSpPr>
        <p:pic>
          <p:nvPicPr>
            <p:cNvPr id="645" name="Google Shape;645;p34"/>
            <p:cNvPicPr preferRelativeResize="0"/>
            <p:nvPr/>
          </p:nvPicPr>
          <p:blipFill rotWithShape="1">
            <a:blip r:embed="rId8">
              <a:alphaModFix/>
            </a:blip>
            <a:srcRect l="2629" r="2086" b="24265"/>
            <a:stretch/>
          </p:blipFill>
          <p:spPr>
            <a:xfrm>
              <a:off x="3413766" y="3787830"/>
              <a:ext cx="3049072" cy="1323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34" descr="35215832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413413" y="3558460"/>
              <a:ext cx="3294339" cy="18530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7" name="Google Shape;647;p34"/>
          <p:cNvPicPr preferRelativeResize="0"/>
          <p:nvPr/>
        </p:nvPicPr>
        <p:blipFill rotWithShape="1">
          <a:blip r:embed="rId10">
            <a:alphaModFix/>
          </a:blip>
          <a:srcRect t="2706" b="3335"/>
          <a:stretch/>
        </p:blipFill>
        <p:spPr>
          <a:xfrm>
            <a:off x="7461850" y="4058837"/>
            <a:ext cx="1968299" cy="184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4"/>
          <p:cNvPicPr preferRelativeResize="0"/>
          <p:nvPr/>
        </p:nvPicPr>
        <p:blipFill rotWithShape="1">
          <a:blip r:embed="rId11">
            <a:alphaModFix/>
          </a:blip>
          <a:srcRect t="-154" b="3517"/>
          <a:stretch/>
        </p:blipFill>
        <p:spPr>
          <a:xfrm>
            <a:off x="9287050" y="4019050"/>
            <a:ext cx="1968299" cy="190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985af3d6b8_0_17"/>
          <p:cNvSpPr txBox="1">
            <a:spLocks noGrp="1"/>
          </p:cNvSpPr>
          <p:nvPr>
            <p:ph type="title"/>
          </p:nvPr>
        </p:nvSpPr>
        <p:spPr>
          <a:xfrm>
            <a:off x="838200" y="254685"/>
            <a:ext cx="10515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 b="1"/>
              <a:t>CS4:</a:t>
            </a:r>
            <a:r>
              <a:rPr lang="en-US" sz="3800"/>
              <a:t> Equitably + Inclusively Train</a:t>
            </a:r>
            <a:br>
              <a:rPr lang="en-US" sz="3800"/>
            </a:br>
            <a:r>
              <a:rPr lang="en-US" sz="3800"/>
              <a:t>Climate Data Scientists</a:t>
            </a:r>
            <a:endParaRPr sz="3800"/>
          </a:p>
        </p:txBody>
      </p:sp>
      <p:sp>
        <p:nvSpPr>
          <p:cNvPr id="654" name="Google Shape;654;g985af3d6b8_0_17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g985af3d6b8_0_17"/>
          <p:cNvSpPr txBox="1">
            <a:spLocks noGrp="1"/>
          </p:cNvSpPr>
          <p:nvPr>
            <p:ph type="body" idx="1"/>
          </p:nvPr>
        </p:nvSpPr>
        <p:spPr>
          <a:xfrm>
            <a:off x="838200" y="1172625"/>
            <a:ext cx="109671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Challenge: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Distinct fields + vocabularies limit collaborations + progress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g985af3d6b8_0_17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985af3d6b8_0_17"/>
          <p:cNvSpPr/>
          <p:nvPr/>
        </p:nvSpPr>
        <p:spPr>
          <a:xfrm>
            <a:off x="2208302" y="2537150"/>
            <a:ext cx="1495800" cy="7989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Climate Science Research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g985af3d6b8_0_17"/>
          <p:cNvSpPr/>
          <p:nvPr/>
        </p:nvSpPr>
        <p:spPr>
          <a:xfrm>
            <a:off x="2208302" y="3335931"/>
            <a:ext cx="2011200" cy="798900"/>
          </a:xfrm>
          <a:prstGeom prst="rect">
            <a:avLst/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Climate Science Skills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985af3d6b8_0_17"/>
          <p:cNvSpPr/>
          <p:nvPr/>
        </p:nvSpPr>
        <p:spPr>
          <a:xfrm>
            <a:off x="2208302" y="4134713"/>
            <a:ext cx="2804400" cy="7989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Climate Science 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Core Competencies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985af3d6b8_0_17"/>
          <p:cNvSpPr/>
          <p:nvPr/>
        </p:nvSpPr>
        <p:spPr>
          <a:xfrm>
            <a:off x="2208302" y="4933494"/>
            <a:ext cx="3567900" cy="798900"/>
          </a:xfrm>
          <a:prstGeom prst="rect">
            <a:avLst/>
          </a:prstGeom>
          <a:solidFill>
            <a:srgbClr val="1E285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Climate Science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Literacy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985af3d6b8_0_17"/>
          <p:cNvSpPr/>
          <p:nvPr/>
        </p:nvSpPr>
        <p:spPr>
          <a:xfrm>
            <a:off x="8487805" y="2537150"/>
            <a:ext cx="1495800" cy="798900"/>
          </a:xfrm>
          <a:prstGeom prst="rect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Science Research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g985af3d6b8_0_17"/>
          <p:cNvSpPr/>
          <p:nvPr/>
        </p:nvSpPr>
        <p:spPr>
          <a:xfrm>
            <a:off x="7972507" y="3335931"/>
            <a:ext cx="2011200" cy="798900"/>
          </a:xfrm>
          <a:prstGeom prst="rect">
            <a:avLst/>
          </a:prstGeom>
          <a:solidFill>
            <a:srgbClr val="45818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Science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Skills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g985af3d6b8_0_17"/>
          <p:cNvSpPr/>
          <p:nvPr/>
        </p:nvSpPr>
        <p:spPr>
          <a:xfrm>
            <a:off x="7179111" y="4134713"/>
            <a:ext cx="2804400" cy="798900"/>
          </a:xfrm>
          <a:prstGeom prst="rect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Science 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Core Competencies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985af3d6b8_0_17"/>
          <p:cNvSpPr/>
          <p:nvPr/>
        </p:nvSpPr>
        <p:spPr>
          <a:xfrm>
            <a:off x="6415706" y="4933494"/>
            <a:ext cx="3567900" cy="798900"/>
          </a:xfrm>
          <a:prstGeom prst="rect">
            <a:avLst/>
          </a:prstGeom>
          <a:solidFill>
            <a:srgbClr val="0C34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Science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Literacy</a:t>
            </a: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985af3d6b8_0_17"/>
          <p:cNvSpPr txBox="1"/>
          <p:nvPr/>
        </p:nvSpPr>
        <p:spPr>
          <a:xfrm>
            <a:off x="5254675" y="2653672"/>
            <a:ext cx="16827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Limited</a:t>
            </a:r>
            <a:endParaRPr sz="17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Collaboration</a:t>
            </a:r>
            <a:endParaRPr sz="17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6" name="Google Shape;666;g985af3d6b8_0_17"/>
          <p:cNvCxnSpPr>
            <a:stCxn id="657" idx="3"/>
            <a:endCxn id="665" idx="1"/>
          </p:cNvCxnSpPr>
          <p:nvPr/>
        </p:nvCxnSpPr>
        <p:spPr>
          <a:xfrm>
            <a:off x="3704102" y="2936600"/>
            <a:ext cx="1550700" cy="7800"/>
          </a:xfrm>
          <a:prstGeom prst="straightConnector1">
            <a:avLst/>
          </a:prstGeom>
          <a:noFill/>
          <a:ln w="38100" cap="flat" cmpd="sng">
            <a:solidFill>
              <a:srgbClr val="0C343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67" name="Google Shape;667;g985af3d6b8_0_17"/>
          <p:cNvCxnSpPr>
            <a:endCxn id="661" idx="1"/>
          </p:cNvCxnSpPr>
          <p:nvPr/>
        </p:nvCxnSpPr>
        <p:spPr>
          <a:xfrm rot="10800000" flipH="1">
            <a:off x="6694705" y="2936600"/>
            <a:ext cx="1793100" cy="14100"/>
          </a:xfrm>
          <a:prstGeom prst="straightConnector1">
            <a:avLst/>
          </a:prstGeom>
          <a:noFill/>
          <a:ln w="38100" cap="flat" cmpd="sng">
            <a:solidFill>
              <a:srgbClr val="0C343D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5"/>
          <p:cNvSpPr txBox="1">
            <a:spLocks noGrp="1"/>
          </p:cNvSpPr>
          <p:nvPr>
            <p:ph type="title"/>
          </p:nvPr>
        </p:nvSpPr>
        <p:spPr>
          <a:xfrm>
            <a:off x="838200" y="254685"/>
            <a:ext cx="10515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 b="1"/>
              <a:t>CS4:</a:t>
            </a:r>
            <a:r>
              <a:rPr lang="en-US" sz="3800"/>
              <a:t> Equitably + Inclusively Train</a:t>
            </a:r>
            <a:br>
              <a:rPr lang="en-US" sz="3800"/>
            </a:br>
            <a:r>
              <a:rPr lang="en-US" sz="3800"/>
              <a:t>Climate Data Scientists</a:t>
            </a:r>
            <a:endParaRPr sz="3800"/>
          </a:p>
        </p:txBody>
      </p:sp>
      <p:sp>
        <p:nvSpPr>
          <p:cNvPr id="673" name="Google Shape;673;p3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5"/>
          <p:cNvSpPr txBox="1">
            <a:spLocks noGrp="1"/>
          </p:cNvSpPr>
          <p:nvPr>
            <p:ph type="body" idx="1"/>
          </p:nvPr>
        </p:nvSpPr>
        <p:spPr>
          <a:xfrm>
            <a:off x="838200" y="1172625"/>
            <a:ext cx="109671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Challenge: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Distinct fields + vocabularies limit collaborations + progress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Solution: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Forge the new </a:t>
            </a: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climate data science</a:t>
            </a: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discipline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via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convergence between education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/>
              <a:t>Expand on major ADVANCE lessons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5" name="Google Shape;675;p35"/>
          <p:cNvGrpSpPr/>
          <p:nvPr/>
        </p:nvGrpSpPr>
        <p:grpSpPr>
          <a:xfrm>
            <a:off x="5509324" y="2912850"/>
            <a:ext cx="6073842" cy="2875950"/>
            <a:chOff x="5041217" y="2427381"/>
            <a:chExt cx="6992681" cy="3311018"/>
          </a:xfrm>
        </p:grpSpPr>
        <p:pic>
          <p:nvPicPr>
            <p:cNvPr id="676" name="Google Shape;676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54147" y="2427383"/>
              <a:ext cx="3779752" cy="32952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Google Shape;677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41217" y="2427381"/>
              <a:ext cx="3311018" cy="33110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8" name="Google Shape;678;p35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p35"/>
          <p:cNvPicPr preferRelativeResize="0"/>
          <p:nvPr/>
        </p:nvPicPr>
        <p:blipFill rotWithShape="1">
          <a:blip r:embed="rId5">
            <a:alphaModFix/>
          </a:blip>
          <a:srcRect b="3297"/>
          <a:stretch/>
        </p:blipFill>
        <p:spPr>
          <a:xfrm>
            <a:off x="838200" y="2615325"/>
            <a:ext cx="3765300" cy="35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5"/>
          <p:cNvPicPr preferRelativeResize="0"/>
          <p:nvPr/>
        </p:nvPicPr>
        <p:blipFill rotWithShape="1">
          <a:blip r:embed="rId6">
            <a:alphaModFix/>
          </a:blip>
          <a:srcRect l="51062" t="62289" r="36480" b="30166"/>
          <a:stretch/>
        </p:blipFill>
        <p:spPr>
          <a:xfrm>
            <a:off x="3972900" y="4164550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5"/>
          <p:cNvPicPr preferRelativeResize="0"/>
          <p:nvPr/>
        </p:nvPicPr>
        <p:blipFill rotWithShape="1">
          <a:blip r:embed="rId6">
            <a:alphaModFix/>
          </a:blip>
          <a:srcRect l="51062" t="62289" r="36480" b="30166"/>
          <a:stretch/>
        </p:blipFill>
        <p:spPr>
          <a:xfrm>
            <a:off x="3972900" y="5707450"/>
            <a:ext cx="353974" cy="3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5397" y="2291325"/>
            <a:ext cx="1483804" cy="33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6"/>
          <p:cNvSpPr txBox="1">
            <a:spLocks noGrp="1"/>
          </p:cNvSpPr>
          <p:nvPr>
            <p:ph type="body" idx="1"/>
          </p:nvPr>
        </p:nvSpPr>
        <p:spPr>
          <a:xfrm>
            <a:off x="838199" y="1224094"/>
            <a:ext cx="11214300" cy="49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Challenge: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Better climate modeling will not increase climate adaption alone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Solution: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Bidirectional communication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across academia, modeling centers + diverse stakeholders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Advance climate modeling </a:t>
            </a:r>
            <a:r>
              <a:rPr lang="en-US" sz="22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utility, reach + relevance </a:t>
            </a:r>
            <a:endParaRPr sz="2200"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6"/>
          <p:cNvSpPr txBox="1">
            <a:spLocks noGrp="1"/>
          </p:cNvSpPr>
          <p:nvPr>
            <p:ph type="title"/>
          </p:nvPr>
        </p:nvSpPr>
        <p:spPr>
          <a:xfrm>
            <a:off x="838188" y="287187"/>
            <a:ext cx="112143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 b="1"/>
              <a:t>CS5: </a:t>
            </a:r>
            <a:r>
              <a:rPr lang="en-US" sz="3800"/>
              <a:t>Establish Bidirectional</a:t>
            </a:r>
            <a:br>
              <a:rPr lang="en-US" sz="3800"/>
            </a:br>
            <a:r>
              <a:rPr lang="en-US" sz="3800"/>
              <a:t>Knowledge Transfer</a:t>
            </a:r>
            <a:endParaRPr sz="3800"/>
          </a:p>
        </p:txBody>
      </p:sp>
      <p:pic>
        <p:nvPicPr>
          <p:cNvPr id="689" name="Google Shape;689;p36"/>
          <p:cNvPicPr preferRelativeResize="0"/>
          <p:nvPr/>
        </p:nvPicPr>
        <p:blipFill rotWithShape="1">
          <a:blip r:embed="rId3">
            <a:alphaModFix/>
          </a:blip>
          <a:srcRect l="76159" t="34711" r="2901" b="28669"/>
          <a:stretch/>
        </p:blipFill>
        <p:spPr>
          <a:xfrm>
            <a:off x="838200" y="3086300"/>
            <a:ext cx="2547448" cy="25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6"/>
          <p:cNvPicPr preferRelativeResize="0"/>
          <p:nvPr/>
        </p:nvPicPr>
        <p:blipFill rotWithShape="1">
          <a:blip r:embed="rId3">
            <a:alphaModFix/>
          </a:blip>
          <a:srcRect l="77847" t="63355" r="17779" b="30284"/>
          <a:stretch/>
        </p:blipFill>
        <p:spPr>
          <a:xfrm>
            <a:off x="2853625" y="3195075"/>
            <a:ext cx="532027" cy="4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001" y="3279450"/>
            <a:ext cx="2440425" cy="24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7925" y="3279450"/>
            <a:ext cx="2799225" cy="24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1576" y="3279450"/>
            <a:ext cx="2440425" cy="24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36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44" y="999504"/>
            <a:ext cx="4199236" cy="419923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4396800" y="704825"/>
            <a:ext cx="7795200" cy="47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</a:pPr>
            <a:r>
              <a:rPr lang="en-US" sz="2380"/>
              <a:t>Associate Professor </a:t>
            </a:r>
            <a:br>
              <a:rPr lang="en-US" sz="2380"/>
            </a:br>
            <a:r>
              <a:rPr lang="en-US" sz="2380"/>
              <a:t>Earth + Environmental Engineering</a:t>
            </a:r>
            <a:br>
              <a:rPr lang="en-US" sz="2380"/>
            </a:br>
            <a:r>
              <a:rPr lang="en-US" sz="2380"/>
              <a:t>Earth + Environmental Sciences, Columbia University</a:t>
            </a:r>
            <a:endParaRPr sz="238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PhD, Civil + Environmental Engineering, MIT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endParaRPr sz="153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380"/>
              <a:buNone/>
            </a:pPr>
            <a:r>
              <a:rPr lang="en-US" sz="2380" b="1">
                <a:solidFill>
                  <a:srgbClr val="0C343D"/>
                </a:solidFill>
              </a:rPr>
              <a:t>Expertise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en-US" sz="2040"/>
              <a:t>Hydrologic cycle</a:t>
            </a:r>
            <a:endParaRPr sz="204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en-US" sz="2040"/>
              <a:t>Land-atmosphere interactions</a:t>
            </a:r>
            <a:endParaRPr sz="204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 sz="2040"/>
              <a:t>Machine learning for geoscience</a:t>
            </a:r>
            <a:endParaRPr sz="204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380"/>
              <a:buNone/>
            </a:pPr>
            <a:r>
              <a:rPr lang="en-US" sz="2380" b="1">
                <a:solidFill>
                  <a:srgbClr val="0C343D"/>
                </a:solidFill>
              </a:rPr>
              <a:t>Other Synergistic Experience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en-US" sz="2040"/>
              <a:t>Co-Founder + Co-Lead, Data Science Working Group,</a:t>
            </a:r>
            <a:br>
              <a:rPr lang="en-US" sz="2040"/>
            </a:br>
            <a:r>
              <a:rPr lang="en-US" sz="2040"/>
              <a:t>US CLIVAR </a:t>
            </a:r>
            <a:endParaRPr sz="204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en-US" sz="2040"/>
              <a:t>Co-Lead, NOAA Drought Task Force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en-US" sz="2040"/>
              <a:t>Member, Working Group on Seasonal to Interannual Prediction, World Climate Research Program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9843d6f6b4_0_246"/>
          <p:cNvSpPr txBox="1"/>
          <p:nvPr/>
        </p:nvSpPr>
        <p:spPr>
          <a:xfrm>
            <a:off x="778050" y="106800"/>
            <a:ext cx="11023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70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An STC is Necessary to Achieve LEAP’s Vision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g9843d6f6b4_0_246"/>
          <p:cNvSpPr txBox="1"/>
          <p:nvPr/>
        </p:nvSpPr>
        <p:spPr>
          <a:xfrm>
            <a:off x="778050" y="1037150"/>
            <a:ext cx="11299500" cy="4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C343D"/>
                </a:solidFill>
              </a:rPr>
              <a:t>Innovative + Transformative</a:t>
            </a:r>
            <a:endParaRPr sz="2300" b="1">
              <a:solidFill>
                <a:srgbClr val="0C343D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Creating reliable climate adaptation requires:</a:t>
            </a:r>
            <a:endParaRPr sz="2300"/>
          </a:p>
          <a:p>
            <a:pPr marL="9144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/>
              <a:t>Convergent research + education</a:t>
            </a:r>
            <a:endParaRPr sz="2100"/>
          </a:p>
          <a:p>
            <a:pPr marL="13716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/>
              <a:t>Defining new discipline</a:t>
            </a:r>
            <a:endParaRPr sz="1900"/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9144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/>
              <a:t>Equitable workforce + stakeholder engagement</a:t>
            </a:r>
            <a:endParaRPr sz="210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9144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/>
              <a:t>Bidirectional knowledge transfer</a:t>
            </a:r>
            <a:endParaRPr sz="2100"/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C343D"/>
                </a:solidFill>
              </a:rPr>
              <a:t>Complex + Large-Scale</a:t>
            </a:r>
            <a:endParaRPr sz="2300" b="1">
              <a:solidFill>
                <a:srgbClr val="0C343D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LEAP subcomponents are interdependent + interconnected</a:t>
            </a:r>
            <a:endParaRPr sz="230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 sz="2100"/>
              <a:t>Requires synergies impossible for smaller grants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C343D"/>
                </a:solidFill>
              </a:rPr>
              <a:t>Long-Term</a:t>
            </a:r>
            <a:endParaRPr sz="2300" b="1">
              <a:solidFill>
                <a:srgbClr val="0C343D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LEAP needs national visibility + cohesive impact</a:t>
            </a:r>
            <a:endParaRPr sz="23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7"/>
          <p:cNvSpPr txBox="1">
            <a:spLocks noGrp="1"/>
          </p:cNvSpPr>
          <p:nvPr>
            <p:ph type="body" idx="1"/>
          </p:nvPr>
        </p:nvSpPr>
        <p:spPr>
          <a:xfrm>
            <a:off x="838200" y="2247656"/>
            <a:ext cx="10391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706" name="Google Shape;706;p37"/>
          <p:cNvSpPr/>
          <p:nvPr/>
        </p:nvSpPr>
        <p:spPr>
          <a:xfrm>
            <a:off x="907200" y="2202625"/>
            <a:ext cx="108858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“Beyond healthcare, </a:t>
            </a:r>
            <a:r>
              <a:rPr lang="en-US" sz="1600" b="1">
                <a:solidFill>
                  <a:srgbClr val="0C343D"/>
                </a:solidFill>
              </a:rPr>
              <a:t>use-inspired AI research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... can help the Nation address future crises.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“Agencies should prioritize, coordinate + collaborate to... </a:t>
            </a:r>
            <a:r>
              <a:rPr lang="en-US" sz="1600" b="1" i="0" u="none" strike="noStrike" cap="none">
                <a:solidFill>
                  <a:srgbClr val="0C343D"/>
                </a:solidFill>
              </a:rPr>
              <a:t>[improve] the theoretical understanding and practical utilization of [climate] predictability…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+ [explore] advanced modeling capabilities using non-traditional approaches such as AI.”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7"/>
          <p:cNvSpPr txBox="1"/>
          <p:nvPr/>
        </p:nvSpPr>
        <p:spPr>
          <a:xfrm>
            <a:off x="838200" y="223925"/>
            <a:ext cx="11023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rPr>
              <a:t>LEAP Addresses National Priorities</a:t>
            </a:r>
            <a:endParaRPr sz="3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37"/>
          <p:cNvPicPr preferRelativeResize="0"/>
          <p:nvPr/>
        </p:nvPicPr>
        <p:blipFill rotWithShape="1">
          <a:blip r:embed="rId3">
            <a:alphaModFix/>
          </a:blip>
          <a:srcRect l="29452" t="16880" r="31293" b="68930"/>
          <a:stretch/>
        </p:blipFill>
        <p:spPr>
          <a:xfrm>
            <a:off x="3358886" y="1065069"/>
            <a:ext cx="5474227" cy="111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7"/>
          <p:cNvPicPr preferRelativeResize="0"/>
          <p:nvPr/>
        </p:nvPicPr>
        <p:blipFill rotWithShape="1">
          <a:blip r:embed="rId4">
            <a:alphaModFix/>
          </a:blip>
          <a:srcRect l="8028" t="24990" r="9032" b="19064"/>
          <a:stretch/>
        </p:blipFill>
        <p:spPr>
          <a:xfrm>
            <a:off x="838175" y="3848527"/>
            <a:ext cx="4818451" cy="1828267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37"/>
          <p:cNvSpPr txBox="1"/>
          <p:nvPr/>
        </p:nvSpPr>
        <p:spPr>
          <a:xfrm>
            <a:off x="5749750" y="3592750"/>
            <a:ext cx="32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Harnessing the Data Revolution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7"/>
          <p:cNvSpPr txBox="1"/>
          <p:nvPr/>
        </p:nvSpPr>
        <p:spPr>
          <a:xfrm>
            <a:off x="6218094" y="3971231"/>
            <a:ext cx="32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Midscale Research Infrastructure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37"/>
          <p:cNvSpPr txBox="1"/>
          <p:nvPr/>
        </p:nvSpPr>
        <p:spPr>
          <a:xfrm>
            <a:off x="7458596" y="5168326"/>
            <a:ext cx="32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Growing Convergence Research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37"/>
          <p:cNvSpPr txBox="1"/>
          <p:nvPr/>
        </p:nvSpPr>
        <p:spPr>
          <a:xfrm>
            <a:off x="6671273" y="4370250"/>
            <a:ext cx="32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of Work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37"/>
          <p:cNvSpPr txBox="1"/>
          <p:nvPr/>
        </p:nvSpPr>
        <p:spPr>
          <a:xfrm>
            <a:off x="7064916" y="4782650"/>
            <a:ext cx="32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Navigating the New Arctic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37"/>
          <p:cNvSpPr txBox="1"/>
          <p:nvPr/>
        </p:nvSpPr>
        <p:spPr>
          <a:xfrm>
            <a:off x="6964202" y="5560150"/>
            <a:ext cx="32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37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8"/>
          <p:cNvSpPr txBox="1">
            <a:spLocks noGrp="1"/>
          </p:cNvSpPr>
          <p:nvPr>
            <p:ph type="title"/>
          </p:nvPr>
        </p:nvSpPr>
        <p:spPr>
          <a:xfrm>
            <a:off x="838200" y="89950"/>
            <a:ext cx="110238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LEAP’s 5 - 10 Year Legacy will be Significant </a:t>
            </a:r>
            <a:endParaRPr sz="3800"/>
          </a:p>
        </p:txBody>
      </p:sp>
      <p:sp>
        <p:nvSpPr>
          <p:cNvPr id="722" name="Google Shape;722;p38"/>
          <p:cNvSpPr txBox="1">
            <a:spLocks noGrp="1"/>
          </p:cNvSpPr>
          <p:nvPr>
            <p:ph type="body" idx="1"/>
          </p:nvPr>
        </p:nvSpPr>
        <p:spPr>
          <a:xfrm>
            <a:off x="890850" y="1514600"/>
            <a:ext cx="1091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 sz="250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Develop </a:t>
            </a:r>
            <a:r>
              <a:rPr lang="en-US" sz="25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next-generation climate models</a:t>
            </a:r>
            <a:r>
              <a:rPr lang="en-US" sz="2500" i="1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 </a:t>
            </a:r>
            <a:r>
              <a:rPr lang="en-US" sz="250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with novel parameterizations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 sz="2500">
                <a:latin typeface="Arial"/>
                <a:ea typeface="Arial"/>
                <a:cs typeface="Arial"/>
                <a:sym typeface="Arial"/>
              </a:rPr>
              <a:t>Train new generation of</a:t>
            </a:r>
            <a:r>
              <a:rPr lang="en-US" sz="25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climate data scientists</a:t>
            </a:r>
            <a:r>
              <a:rPr lang="en-US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bridge academia + society</a:t>
            </a:r>
            <a:endParaRPr sz="2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 sz="2500">
                <a:latin typeface="Arial"/>
                <a:ea typeface="Arial"/>
                <a:cs typeface="Arial"/>
                <a:sym typeface="Arial"/>
              </a:rPr>
              <a:t>Forge a significantly more </a:t>
            </a:r>
            <a:r>
              <a:rPr lang="en-US" sz="25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diverse cohorts of scientists</a:t>
            </a:r>
            <a:endParaRPr sz="2500"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500">
                <a:latin typeface="Arial"/>
                <a:ea typeface="Arial"/>
                <a:cs typeface="Arial"/>
                <a:sym typeface="Arial"/>
              </a:rPr>
              <a:t>Establish </a:t>
            </a:r>
            <a:r>
              <a:rPr lang="en-US" sz="25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community + dialogue with heterogeneous stakeholders</a:t>
            </a:r>
            <a:r>
              <a:rPr lang="en-US" sz="2500">
                <a:latin typeface="Arial"/>
                <a:ea typeface="Arial"/>
                <a:cs typeface="Arial"/>
                <a:sym typeface="Arial"/>
              </a:rPr>
              <a:t> around actionable climate model metrics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38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39"/>
          <p:cNvPicPr preferRelativeResize="0"/>
          <p:nvPr/>
        </p:nvPicPr>
        <p:blipFill rotWithShape="1">
          <a:blip r:embed="rId3">
            <a:alphaModFix/>
          </a:blip>
          <a:srcRect t="8295" b="3636"/>
          <a:stretch/>
        </p:blipFill>
        <p:spPr>
          <a:xfrm>
            <a:off x="7191400" y="2512324"/>
            <a:ext cx="4771102" cy="2660124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39"/>
          <p:cNvSpPr txBox="1"/>
          <p:nvPr/>
        </p:nvSpPr>
        <p:spPr>
          <a:xfrm>
            <a:off x="731700" y="2069236"/>
            <a:ext cx="6681300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For climate adaptations, we pledge a LEAP in:</a:t>
            </a:r>
            <a:endParaRPr sz="21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1">
                <a:solidFill>
                  <a:srgbClr val="0C343D"/>
                </a:solidFill>
              </a:rPr>
              <a:t>Reliability</a:t>
            </a:r>
            <a:r>
              <a:rPr lang="en-US" sz="2100"/>
              <a:t>,</a:t>
            </a:r>
            <a:r>
              <a:rPr lang="en-US" sz="2100" b="1">
                <a:solidFill>
                  <a:srgbClr val="0C343D"/>
                </a:solidFill>
              </a:rPr>
              <a:t> </a:t>
            </a:r>
            <a:r>
              <a:rPr lang="en-US" sz="2100">
                <a:solidFill>
                  <a:schemeClr val="dk1"/>
                </a:solidFill>
              </a:rPr>
              <a:t>by developing next-generation climate projections with data at its core.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1">
                <a:solidFill>
                  <a:srgbClr val="0C343D"/>
                </a:solidFill>
              </a:rPr>
              <a:t>Utility</a:t>
            </a:r>
            <a:r>
              <a:rPr lang="en-US" sz="2100"/>
              <a:t>,</a:t>
            </a:r>
            <a:r>
              <a:rPr lang="en-US" sz="2100" b="1">
                <a:solidFill>
                  <a:srgbClr val="0C343D"/>
                </a:solidFill>
              </a:rPr>
              <a:t> </a:t>
            </a:r>
            <a:r>
              <a:rPr lang="en-US" sz="2100">
                <a:solidFill>
                  <a:schemeClr val="dk1"/>
                </a:solidFill>
              </a:rPr>
              <a:t>by creating a platform for two-way interactions with the broader community.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1">
                <a:solidFill>
                  <a:srgbClr val="0C343D"/>
                </a:solidFill>
              </a:rPr>
              <a:t>Reach</a:t>
            </a:r>
            <a:r>
              <a:rPr lang="en-US" sz="2100"/>
              <a:t>,</a:t>
            </a:r>
            <a:r>
              <a:rPr lang="en-US" sz="2100">
                <a:solidFill>
                  <a:srgbClr val="0C343D"/>
                </a:solidFill>
              </a:rPr>
              <a:t> </a:t>
            </a:r>
            <a:r>
              <a:rPr lang="en-US" sz="2100">
                <a:solidFill>
                  <a:schemeClr val="dk1"/>
                </a:solidFill>
              </a:rPr>
              <a:t>by diversifying pipeline + reach, while training more diverse climate data scientists.</a:t>
            </a:r>
            <a:endParaRPr sz="21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Achieved through convergence between</a:t>
            </a:r>
            <a:br>
              <a:rPr lang="en-US" sz="2100"/>
            </a:br>
            <a:r>
              <a:rPr lang="en-US" sz="2100"/>
              <a:t>data science + climate science</a:t>
            </a:r>
            <a:endParaRPr sz="2100"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C343D"/>
              </a:solidFill>
            </a:endParaRPr>
          </a:p>
        </p:txBody>
      </p:sp>
      <p:sp>
        <p:nvSpPr>
          <p:cNvPr id="730" name="Google Shape;730;p3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9"/>
          <p:cNvSpPr txBox="1">
            <a:spLocks noGrp="1"/>
          </p:cNvSpPr>
          <p:nvPr>
            <p:ph type="title"/>
          </p:nvPr>
        </p:nvSpPr>
        <p:spPr>
          <a:xfrm>
            <a:off x="918400" y="709212"/>
            <a:ext cx="10515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000" b="1">
                <a:solidFill>
                  <a:srgbClr val="1B285E"/>
                </a:solidFill>
              </a:rPr>
              <a:t>Vision:</a:t>
            </a:r>
            <a:r>
              <a:rPr lang="en-US" sz="3000">
                <a:solidFill>
                  <a:srgbClr val="1B285E"/>
                </a:solidFill>
              </a:rPr>
              <a:t> LEAP Forward in the </a:t>
            </a:r>
            <a:r>
              <a:rPr lang="en-US" sz="3000"/>
              <a:t>Reliability</a:t>
            </a:r>
            <a:r>
              <a:rPr lang="en-US" sz="3000">
                <a:solidFill>
                  <a:srgbClr val="1B285E"/>
                </a:solidFill>
              </a:rPr>
              <a:t>, Utility</a:t>
            </a:r>
            <a:r>
              <a:rPr lang="en-US" sz="3000"/>
              <a:t> + </a:t>
            </a:r>
            <a:r>
              <a:rPr lang="en-US" sz="3000">
                <a:solidFill>
                  <a:srgbClr val="1B285E"/>
                </a:solidFill>
              </a:rPr>
              <a:t>Reach of Climate Projections through Synergistic Innovations in Data Science </a:t>
            </a:r>
            <a:r>
              <a:rPr lang="en-US" sz="3000"/>
              <a:t>+ </a:t>
            </a:r>
            <a:r>
              <a:rPr lang="en-US" sz="3000">
                <a:solidFill>
                  <a:srgbClr val="1B285E"/>
                </a:solidFill>
              </a:rPr>
              <a:t>Climate Science</a:t>
            </a:r>
            <a:endParaRPr sz="3000">
              <a:solidFill>
                <a:srgbClr val="1B285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3000">
              <a:solidFill>
                <a:srgbClr val="1B285E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ctrTitle"/>
          </p:nvPr>
        </p:nvSpPr>
        <p:spPr>
          <a:xfrm>
            <a:off x="6044550" y="1935175"/>
            <a:ext cx="59946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600" b="0"/>
              <a:t>Questions?</a:t>
            </a:r>
            <a:endParaRPr sz="4600" b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985af3d6b8_0_68"/>
          <p:cNvSpPr txBox="1">
            <a:spLocks noGrp="1"/>
          </p:cNvSpPr>
          <p:nvPr>
            <p:ph type="title"/>
          </p:nvPr>
        </p:nvSpPr>
        <p:spPr>
          <a:xfrm>
            <a:off x="629400" y="260750"/>
            <a:ext cx="115626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/>
              <a:t>LEAP Can Break the Climate Reliability Deadlock </a:t>
            </a:r>
            <a:endParaRPr sz="3600"/>
          </a:p>
        </p:txBody>
      </p:sp>
      <p:sp>
        <p:nvSpPr>
          <p:cNvPr id="742" name="Google Shape;742;g985af3d6b8_0_68"/>
          <p:cNvSpPr txBox="1">
            <a:spLocks noGrp="1"/>
          </p:cNvSpPr>
          <p:nvPr>
            <p:ph type="body" idx="1"/>
          </p:nvPr>
        </p:nvSpPr>
        <p:spPr>
          <a:xfrm>
            <a:off x="804575" y="1038375"/>
            <a:ext cx="11023800" cy="13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Develop next-generation </a:t>
            </a: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parametrizations </a:t>
            </a:r>
            <a:r>
              <a:rPr lang="en-US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learnt from data</a:t>
            </a: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deeper understanding</a:t>
            </a:r>
            <a:r>
              <a:rPr lang="en-US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Define better </a:t>
            </a: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metrics</a:t>
            </a:r>
            <a:r>
              <a:rPr lang="en-US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systematically evaluate + refine ESMs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LEAP forward in the </a:t>
            </a:r>
            <a:r>
              <a:rPr lang="en-US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reliability, utility + reach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of climate projections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3" name="Google Shape;743;g985af3d6b8_0_68"/>
          <p:cNvPicPr preferRelativeResize="0"/>
          <p:nvPr/>
        </p:nvPicPr>
        <p:blipFill rotWithShape="1">
          <a:blip r:embed="rId3">
            <a:alphaModFix/>
          </a:blip>
          <a:srcRect t="8295" b="3637"/>
          <a:stretch/>
        </p:blipFill>
        <p:spPr>
          <a:xfrm>
            <a:off x="3296593" y="2884425"/>
            <a:ext cx="5540545" cy="3089099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g985af3d6b8_0_68"/>
          <p:cNvSpPr/>
          <p:nvPr/>
        </p:nvSpPr>
        <p:spPr>
          <a:xfrm>
            <a:off x="7797713" y="2895300"/>
            <a:ext cx="1097700" cy="308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g985af3d6b8_0_68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98520645a9_1_119"/>
          <p:cNvSpPr txBox="1">
            <a:spLocks noGrp="1"/>
          </p:cNvSpPr>
          <p:nvPr>
            <p:ph type="title"/>
          </p:nvPr>
        </p:nvSpPr>
        <p:spPr>
          <a:xfrm>
            <a:off x="838200" y="92290"/>
            <a:ext cx="112002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700" b="1"/>
              <a:t>All </a:t>
            </a:r>
            <a:r>
              <a:rPr lang="en-US" sz="3700"/>
              <a:t>Climate Model Components are Unreliable</a:t>
            </a:r>
            <a:endParaRPr sz="3700" b="1"/>
          </a:p>
        </p:txBody>
      </p:sp>
      <p:sp>
        <p:nvSpPr>
          <p:cNvPr id="751" name="Google Shape;751;g98520645a9_1_119"/>
          <p:cNvSpPr txBox="1">
            <a:spLocks noGrp="1"/>
          </p:cNvSpPr>
          <p:nvPr>
            <p:ph type="body" idx="1"/>
          </p:nvPr>
        </p:nvSpPr>
        <p:spPr>
          <a:xfrm>
            <a:off x="838200" y="1014167"/>
            <a:ext cx="10515600" cy="51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200">
              <a:latin typeface="Arial Hebrew"/>
              <a:ea typeface="Arial Hebrew"/>
              <a:cs typeface="Arial Hebrew"/>
              <a:sym typeface="Arial Hebrew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endParaRPr>
              <a:latin typeface="Arial Hebrew"/>
              <a:ea typeface="Arial Hebrew"/>
              <a:cs typeface="Arial Hebrew"/>
              <a:sym typeface="Arial Hebrew"/>
            </a:endParaRPr>
          </a:p>
        </p:txBody>
      </p:sp>
      <p:sp>
        <p:nvSpPr>
          <p:cNvPr id="752" name="Google Shape;752;g98520645a9_1_119"/>
          <p:cNvSpPr/>
          <p:nvPr/>
        </p:nvSpPr>
        <p:spPr>
          <a:xfrm>
            <a:off x="6578375" y="2011775"/>
            <a:ext cx="49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Ocean Heat Content (CMIP5)</a:t>
            </a:r>
            <a:endParaRPr sz="16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3" name="Google Shape;753;g98520645a9_1_119"/>
          <p:cNvPicPr preferRelativeResize="0"/>
          <p:nvPr/>
        </p:nvPicPr>
        <p:blipFill rotWithShape="1">
          <a:blip r:embed="rId3">
            <a:alphaModFix/>
          </a:blip>
          <a:srcRect t="19185"/>
          <a:stretch/>
        </p:blipFill>
        <p:spPr>
          <a:xfrm>
            <a:off x="6041500" y="2411900"/>
            <a:ext cx="5519700" cy="244004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g98520645a9_1_119"/>
          <p:cNvSpPr/>
          <p:nvPr/>
        </p:nvSpPr>
        <p:spPr>
          <a:xfrm>
            <a:off x="3731550" y="6394925"/>
            <a:ext cx="4830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Newsom, </a:t>
            </a:r>
            <a:r>
              <a:rPr lang="en-US" sz="10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Zanna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et al, 2020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Geo Res Letters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; Bronselaer + </a:t>
            </a:r>
            <a:r>
              <a:rPr lang="en-US" sz="10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Zanna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2020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5" name="Google Shape;755;g98520645a9_1_11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9765037" y="-17323516"/>
            <a:ext cx="595934" cy="29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g98520645a9_1_119" descr="A Decade of Ocean Col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128" y="2136295"/>
            <a:ext cx="5431300" cy="271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g98520645a9_1_119"/>
          <p:cNvSpPr txBox="1"/>
          <p:nvPr/>
        </p:nvSpPr>
        <p:spPr>
          <a:xfrm>
            <a:off x="849692" y="986122"/>
            <a:ext cx="10388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Atmosphere, </a:t>
            </a:r>
            <a:r>
              <a:rPr lang="en-US" sz="2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ocean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land, cryosphere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 Hebrew"/>
              <a:ea typeface="Arial Hebrew"/>
              <a:cs typeface="Arial Hebrew"/>
              <a:sym typeface="Arial Hebre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  <p:sp>
        <p:nvSpPr>
          <p:cNvPr id="758" name="Google Shape;758;g98520645a9_1_11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g98520645a9_1_119"/>
          <p:cNvSpPr txBox="1"/>
          <p:nvPr/>
        </p:nvSpPr>
        <p:spPr>
          <a:xfrm>
            <a:off x="7867150" y="4913375"/>
            <a:ext cx="27393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F7F7F"/>
                </a:solidFill>
              </a:rPr>
              <a:t>1%CO2/year increase experiments</a:t>
            </a:r>
            <a:endParaRPr sz="1200">
              <a:solidFill>
                <a:srgbClr val="7F7F7F"/>
              </a:solidFill>
            </a:endParaRPr>
          </a:p>
        </p:txBody>
      </p:sp>
      <p:cxnSp>
        <p:nvCxnSpPr>
          <p:cNvPr id="760" name="Google Shape;760;g98520645a9_1_119"/>
          <p:cNvCxnSpPr/>
          <p:nvPr/>
        </p:nvCxnSpPr>
        <p:spPr>
          <a:xfrm>
            <a:off x="11036082" y="2615730"/>
            <a:ext cx="0" cy="1756800"/>
          </a:xfrm>
          <a:prstGeom prst="straightConnector1">
            <a:avLst/>
          </a:prstGeom>
          <a:noFill/>
          <a:ln w="25400" cap="flat" cmpd="sng">
            <a:solidFill>
              <a:srgbClr val="CC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sp>
        <p:nvSpPr>
          <p:cNvPr id="761" name="Google Shape;761;g98520645a9_1_119"/>
          <p:cNvSpPr txBox="1"/>
          <p:nvPr/>
        </p:nvSpPr>
        <p:spPr>
          <a:xfrm>
            <a:off x="11238389" y="2978790"/>
            <a:ext cx="1206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Model Spread</a:t>
            </a:r>
            <a:endParaRPr sz="14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9843d6f6b4_0_175"/>
          <p:cNvSpPr txBox="1">
            <a:spLocks noGrp="1"/>
          </p:cNvSpPr>
          <p:nvPr>
            <p:ph type="title"/>
          </p:nvPr>
        </p:nvSpPr>
        <p:spPr>
          <a:xfrm>
            <a:off x="931500" y="129400"/>
            <a:ext cx="11319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Climate Change is </a:t>
            </a:r>
            <a:r>
              <a:rPr lang="en-US" sz="3800" i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our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 Grand Challenge</a:t>
            </a:r>
            <a:endParaRPr sz="3800"/>
          </a:p>
        </p:txBody>
      </p:sp>
      <p:sp>
        <p:nvSpPr>
          <p:cNvPr id="767" name="Google Shape;767;g9843d6f6b4_0_175"/>
          <p:cNvSpPr txBox="1">
            <a:spLocks noGrp="1"/>
          </p:cNvSpPr>
          <p:nvPr>
            <p:ph type="body" idx="1"/>
          </p:nvPr>
        </p:nvSpPr>
        <p:spPr>
          <a:xfrm>
            <a:off x="849425" y="1071638"/>
            <a:ext cx="10955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500"/>
              <a:t>Occurring </a:t>
            </a:r>
            <a:r>
              <a:rPr lang="en-US" sz="2500" i="1"/>
              <a:t>now</a:t>
            </a:r>
            <a:r>
              <a:rPr lang="en-US" sz="2500"/>
              <a:t>: increased intensity + frequency of extreme events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</p:txBody>
      </p:sp>
      <p:sp>
        <p:nvSpPr>
          <p:cNvPr id="768" name="Google Shape;768;g9843d6f6b4_0_175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47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69" name="Google Shape;769;g9843d6f6b4_0_175"/>
          <p:cNvSpPr/>
          <p:nvPr/>
        </p:nvSpPr>
        <p:spPr>
          <a:xfrm>
            <a:off x="5278350" y="6412333"/>
            <a:ext cx="1635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World Weather Attribution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9843d6f6b4_0_175"/>
          <p:cNvSpPr txBox="1"/>
          <p:nvPr/>
        </p:nvSpPr>
        <p:spPr>
          <a:xfrm>
            <a:off x="8476325" y="2440924"/>
            <a:ext cx="3328200" cy="25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“The July 2019 heatwave was so extreme over continental Western Europe that the </a:t>
            </a:r>
            <a:r>
              <a:rPr lang="en-US" sz="1900" b="1">
                <a:solidFill>
                  <a:srgbClr val="0C343D"/>
                </a:solidFill>
              </a:rPr>
              <a:t>observed magnitudes would have been extremely unlikely without climate change</a:t>
            </a:r>
            <a:r>
              <a:rPr lang="en-US" sz="1900"/>
              <a:t>.”- World Weather Attribution</a:t>
            </a:r>
            <a:endParaRPr sz="1900"/>
          </a:p>
        </p:txBody>
      </p:sp>
      <p:pic>
        <p:nvPicPr>
          <p:cNvPr id="771" name="Google Shape;771;g9843d6f6b4_0_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500" y="1818600"/>
            <a:ext cx="7158341" cy="4093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9843d6f6b4_0_18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48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77" name="Google Shape;777;g9843d6f6b4_0_184"/>
          <p:cNvSpPr/>
          <p:nvPr/>
        </p:nvSpPr>
        <p:spPr>
          <a:xfrm>
            <a:off x="5278350" y="6412333"/>
            <a:ext cx="1635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World Weather Attribution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8" name="Google Shape;778;g9843d6f6b4_0_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2975" y="1710475"/>
            <a:ext cx="1089226" cy="3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g9843d6f6b4_0_184"/>
          <p:cNvSpPr txBox="1">
            <a:spLocks noGrp="1"/>
          </p:cNvSpPr>
          <p:nvPr>
            <p:ph type="title"/>
          </p:nvPr>
        </p:nvSpPr>
        <p:spPr>
          <a:xfrm>
            <a:off x="931500" y="129400"/>
            <a:ext cx="11319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Climate Change is </a:t>
            </a:r>
            <a:r>
              <a:rPr lang="en-US" sz="3800" i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our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Grand Challenge</a:t>
            </a:r>
            <a:endParaRPr sz="3800"/>
          </a:p>
        </p:txBody>
      </p:sp>
      <p:sp>
        <p:nvSpPr>
          <p:cNvPr id="780" name="Google Shape;780;g9843d6f6b4_0_184"/>
          <p:cNvSpPr txBox="1">
            <a:spLocks noGrp="1"/>
          </p:cNvSpPr>
          <p:nvPr>
            <p:ph type="body" idx="1"/>
          </p:nvPr>
        </p:nvSpPr>
        <p:spPr>
          <a:xfrm>
            <a:off x="849425" y="1071638"/>
            <a:ext cx="10955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500"/>
              <a:t>Occurring </a:t>
            </a:r>
            <a:r>
              <a:rPr lang="en-US" sz="2500" i="1"/>
              <a:t>now</a:t>
            </a:r>
            <a:r>
              <a:rPr lang="en-US" sz="2500"/>
              <a:t>: increased intensity + frequency of extreme events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</p:txBody>
      </p:sp>
      <p:sp>
        <p:nvSpPr>
          <p:cNvPr id="781" name="Google Shape;781;g9843d6f6b4_0_184"/>
          <p:cNvSpPr txBox="1"/>
          <p:nvPr/>
        </p:nvSpPr>
        <p:spPr>
          <a:xfrm>
            <a:off x="8606275" y="2515913"/>
            <a:ext cx="2958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“Climate change made the record rainfall that fell over Houston during Hurricane Harvey roughly </a:t>
            </a:r>
            <a:r>
              <a:rPr lang="en-US" sz="1900" b="1">
                <a:solidFill>
                  <a:srgbClr val="0C343D"/>
                </a:solidFill>
              </a:rPr>
              <a:t>three times more likely and 15 percent more intense.</a:t>
            </a:r>
            <a:r>
              <a:rPr lang="en-US" sz="1900"/>
              <a:t>” World Weather Attribution</a:t>
            </a:r>
            <a:endParaRPr sz="1900"/>
          </a:p>
        </p:txBody>
      </p:sp>
      <p:pic>
        <p:nvPicPr>
          <p:cNvPr id="782" name="Google Shape;782;g9843d6f6b4_0_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500" y="1674911"/>
            <a:ext cx="7438326" cy="4184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9843d6f6b4_0_19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49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788" name="Google Shape;788;g9843d6f6b4_0_194"/>
          <p:cNvPicPr preferRelativeResize="0"/>
          <p:nvPr/>
        </p:nvPicPr>
        <p:blipFill rotWithShape="1">
          <a:blip r:embed="rId3">
            <a:alphaModFix/>
          </a:blip>
          <a:srcRect t="51402"/>
          <a:stretch/>
        </p:blipFill>
        <p:spPr>
          <a:xfrm>
            <a:off x="8300100" y="3187863"/>
            <a:ext cx="3891902" cy="122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9843d6f6b4_0_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425" y="1710475"/>
            <a:ext cx="7450675" cy="4184738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9843d6f6b4_0_194"/>
          <p:cNvSpPr/>
          <p:nvPr/>
        </p:nvSpPr>
        <p:spPr>
          <a:xfrm>
            <a:off x="5278350" y="6412333"/>
            <a:ext cx="1635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World Weather Attribution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9843d6f6b4_0_194"/>
          <p:cNvSpPr txBox="1">
            <a:spLocks noGrp="1"/>
          </p:cNvSpPr>
          <p:nvPr>
            <p:ph type="title"/>
          </p:nvPr>
        </p:nvSpPr>
        <p:spPr>
          <a:xfrm>
            <a:off x="931500" y="129400"/>
            <a:ext cx="11319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Climate Change is </a:t>
            </a:r>
            <a:r>
              <a:rPr lang="en-US" sz="3800" i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our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 Grand Challenge</a:t>
            </a:r>
            <a:endParaRPr sz="3800"/>
          </a:p>
        </p:txBody>
      </p:sp>
      <p:sp>
        <p:nvSpPr>
          <p:cNvPr id="792" name="Google Shape;792;g9843d6f6b4_0_194"/>
          <p:cNvSpPr txBox="1">
            <a:spLocks noGrp="1"/>
          </p:cNvSpPr>
          <p:nvPr>
            <p:ph type="body" idx="1"/>
          </p:nvPr>
        </p:nvSpPr>
        <p:spPr>
          <a:xfrm>
            <a:off x="849425" y="1071638"/>
            <a:ext cx="10955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500"/>
              <a:t>Occurring </a:t>
            </a:r>
            <a:r>
              <a:rPr lang="en-US" sz="2500" i="1"/>
              <a:t>now</a:t>
            </a:r>
            <a:r>
              <a:rPr lang="en-US" sz="2500"/>
              <a:t>: increased intensity + frequency of extreme events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838200" y="338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My Presentation Will Explain:</a:t>
            </a:r>
            <a:endParaRPr sz="3800"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731700" y="1664450"/>
            <a:ext cx="11460300" cy="45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/>
              <a:t>Significant societal problems requiring LEAP’s solutions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2.  Center vision + integration of all activities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3.  Leadership + management strategies promoting an effective culture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4.  Role of team personnel + partner organizations</a:t>
            </a:r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g98520645a9_1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5625" y="1726388"/>
            <a:ext cx="6430806" cy="40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g98520645a9_1_134"/>
          <p:cNvSpPr/>
          <p:nvPr/>
        </p:nvSpPr>
        <p:spPr>
          <a:xfrm>
            <a:off x="6283330" y="1367137"/>
            <a:ext cx="5090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Terrestrial Biosphere Carbon Uptake</a:t>
            </a:r>
            <a:endParaRPr sz="16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9" name="Google Shape;799;g98520645a9_1_134"/>
          <p:cNvCxnSpPr/>
          <p:nvPr/>
        </p:nvCxnSpPr>
        <p:spPr>
          <a:xfrm>
            <a:off x="10632632" y="2893230"/>
            <a:ext cx="0" cy="1756800"/>
          </a:xfrm>
          <a:prstGeom prst="straightConnector1">
            <a:avLst/>
          </a:prstGeom>
          <a:noFill/>
          <a:ln w="25400" cap="flat" cmpd="sng">
            <a:solidFill>
              <a:srgbClr val="CC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sp>
        <p:nvSpPr>
          <p:cNvPr id="800" name="Google Shape;800;g98520645a9_1_134"/>
          <p:cNvSpPr txBox="1"/>
          <p:nvPr/>
        </p:nvSpPr>
        <p:spPr>
          <a:xfrm>
            <a:off x="7891376" y="2153907"/>
            <a:ext cx="22587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100"/>
              <a:t>Business as Usual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Scenario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98520645a9_1_134"/>
          <p:cNvSpPr txBox="1"/>
          <p:nvPr/>
        </p:nvSpPr>
        <p:spPr>
          <a:xfrm>
            <a:off x="4227900" y="6333000"/>
            <a:ext cx="424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Friedlingstein et al. 2006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 Climate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; Green, </a:t>
            </a:r>
            <a:r>
              <a:rPr lang="en-US" sz="10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Gentine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et al. 2020,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g98520645a9_1_134"/>
          <p:cNvSpPr txBox="1">
            <a:spLocks noGrp="1"/>
          </p:cNvSpPr>
          <p:nvPr>
            <p:ph type="title"/>
          </p:nvPr>
        </p:nvSpPr>
        <p:spPr>
          <a:xfrm>
            <a:off x="838200" y="92290"/>
            <a:ext cx="112002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700" b="1"/>
              <a:t>All </a:t>
            </a:r>
            <a:r>
              <a:rPr lang="en-US" sz="3700"/>
              <a:t>Climate Model Components are Unreliable</a:t>
            </a:r>
            <a:endParaRPr sz="3700" b="1"/>
          </a:p>
        </p:txBody>
      </p:sp>
      <p:sp>
        <p:nvSpPr>
          <p:cNvPr id="803" name="Google Shape;803;g98520645a9_1_13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98520645a9_1_134"/>
          <p:cNvSpPr/>
          <p:nvPr/>
        </p:nvSpPr>
        <p:spPr>
          <a:xfrm>
            <a:off x="11123525" y="1653450"/>
            <a:ext cx="640500" cy="3684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g98520645a9_1_134"/>
          <p:cNvSpPr txBox="1"/>
          <p:nvPr/>
        </p:nvSpPr>
        <p:spPr>
          <a:xfrm>
            <a:off x="9628939" y="3256290"/>
            <a:ext cx="1206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Model Spread</a:t>
            </a:r>
            <a:endParaRPr sz="14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6" name="Google Shape;806;g98520645a9_1_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5" y="2469500"/>
            <a:ext cx="3718245" cy="17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g98520645a9_1_134"/>
          <p:cNvSpPr txBox="1"/>
          <p:nvPr/>
        </p:nvSpPr>
        <p:spPr>
          <a:xfrm>
            <a:off x="849692" y="986122"/>
            <a:ext cx="10388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Atmosphere, ocean, </a:t>
            </a:r>
            <a:r>
              <a:rPr lang="en-US" sz="2400" b="1">
                <a:solidFill>
                  <a:srgbClr val="0C343D"/>
                </a:solidFill>
              </a:rPr>
              <a:t>land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cryosphere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 Hebrew"/>
              <a:ea typeface="Arial Hebrew"/>
              <a:cs typeface="Arial Hebrew"/>
              <a:sym typeface="Arial Hebre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98520645a9_1_148"/>
          <p:cNvSpPr txBox="1">
            <a:spLocks noGrp="1"/>
          </p:cNvSpPr>
          <p:nvPr>
            <p:ph type="title"/>
          </p:nvPr>
        </p:nvSpPr>
        <p:spPr>
          <a:xfrm>
            <a:off x="838200" y="92290"/>
            <a:ext cx="112002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700" b="1"/>
              <a:t>All </a:t>
            </a:r>
            <a:r>
              <a:rPr lang="en-US" sz="3700"/>
              <a:t>Climate Model Components are Unreliable</a:t>
            </a:r>
            <a:endParaRPr sz="3800" b="1"/>
          </a:p>
        </p:txBody>
      </p:sp>
      <p:grpSp>
        <p:nvGrpSpPr>
          <p:cNvPr id="813" name="Google Shape;813;g98520645a9_1_148"/>
          <p:cNvGrpSpPr/>
          <p:nvPr/>
        </p:nvGrpSpPr>
        <p:grpSpPr>
          <a:xfrm>
            <a:off x="5006705" y="1688977"/>
            <a:ext cx="7038428" cy="3886669"/>
            <a:chOff x="6452037" y="2393077"/>
            <a:chExt cx="5558702" cy="3069553"/>
          </a:xfrm>
        </p:grpSpPr>
        <p:sp>
          <p:nvSpPr>
            <p:cNvPr id="814" name="Google Shape;814;g98520645a9_1_148"/>
            <p:cNvSpPr/>
            <p:nvPr/>
          </p:nvSpPr>
          <p:spPr>
            <a:xfrm>
              <a:off x="7774634" y="2393077"/>
              <a:ext cx="353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C343D"/>
                  </a:solidFill>
                  <a:latin typeface="Arial"/>
                  <a:ea typeface="Arial"/>
                  <a:cs typeface="Arial"/>
                  <a:sym typeface="Arial"/>
                </a:rPr>
                <a:t>Global Mean Sea Level Rise (m)</a:t>
              </a:r>
              <a:endParaRPr sz="16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5" name="Google Shape;815;g98520645a9_1_148"/>
            <p:cNvPicPr preferRelativeResize="0"/>
            <p:nvPr/>
          </p:nvPicPr>
          <p:blipFill rotWithShape="1">
            <a:blip r:embed="rId3">
              <a:alphaModFix/>
            </a:blip>
            <a:srcRect l="10797" r="3166"/>
            <a:stretch/>
          </p:blipFill>
          <p:spPr>
            <a:xfrm>
              <a:off x="6499124" y="2646274"/>
              <a:ext cx="5315806" cy="27881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g98520645a9_1_148"/>
            <p:cNvSpPr txBox="1"/>
            <p:nvPr/>
          </p:nvSpPr>
          <p:spPr>
            <a:xfrm>
              <a:off x="6499123" y="5063613"/>
              <a:ext cx="560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2000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g98520645a9_1_148"/>
            <p:cNvSpPr txBox="1"/>
            <p:nvPr/>
          </p:nvSpPr>
          <p:spPr>
            <a:xfrm>
              <a:off x="8131277" y="5063613"/>
              <a:ext cx="560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2100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g98520645a9_1_148"/>
            <p:cNvSpPr txBox="1"/>
            <p:nvPr/>
          </p:nvSpPr>
          <p:spPr>
            <a:xfrm>
              <a:off x="9861753" y="5064028"/>
              <a:ext cx="560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2200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g98520645a9_1_148"/>
            <p:cNvSpPr txBox="1"/>
            <p:nvPr/>
          </p:nvSpPr>
          <p:spPr>
            <a:xfrm>
              <a:off x="11450339" y="5063613"/>
              <a:ext cx="560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2300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g98520645a9_1_148"/>
            <p:cNvSpPr txBox="1"/>
            <p:nvPr/>
          </p:nvSpPr>
          <p:spPr>
            <a:xfrm>
              <a:off x="8996515" y="5216330"/>
              <a:ext cx="560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Year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g98520645a9_1_148"/>
            <p:cNvSpPr txBox="1"/>
            <p:nvPr/>
          </p:nvSpPr>
          <p:spPr>
            <a:xfrm>
              <a:off x="6493536" y="4882906"/>
              <a:ext cx="137700" cy="19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g98520645a9_1_148"/>
            <p:cNvSpPr txBox="1"/>
            <p:nvPr/>
          </p:nvSpPr>
          <p:spPr>
            <a:xfrm>
              <a:off x="6473185" y="4512068"/>
              <a:ext cx="1377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g98520645a9_1_148"/>
            <p:cNvSpPr txBox="1"/>
            <p:nvPr/>
          </p:nvSpPr>
          <p:spPr>
            <a:xfrm>
              <a:off x="6473185" y="4124445"/>
              <a:ext cx="1377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g98520645a9_1_148"/>
            <p:cNvSpPr txBox="1"/>
            <p:nvPr/>
          </p:nvSpPr>
          <p:spPr>
            <a:xfrm>
              <a:off x="6453026" y="3735403"/>
              <a:ext cx="1377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g98520645a9_1_148"/>
            <p:cNvSpPr txBox="1"/>
            <p:nvPr/>
          </p:nvSpPr>
          <p:spPr>
            <a:xfrm>
              <a:off x="6453026" y="3356174"/>
              <a:ext cx="1377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g98520645a9_1_148"/>
            <p:cNvSpPr txBox="1"/>
            <p:nvPr/>
          </p:nvSpPr>
          <p:spPr>
            <a:xfrm>
              <a:off x="6452037" y="2958738"/>
              <a:ext cx="1377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g98520645a9_1_148"/>
            <p:cNvSpPr txBox="1"/>
            <p:nvPr/>
          </p:nvSpPr>
          <p:spPr>
            <a:xfrm>
              <a:off x="6455405" y="2569696"/>
              <a:ext cx="1377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8" name="Google Shape;828;g98520645a9_1_148" descr="Earth's cryosphere: facts at GeoChemB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1" y="1403738"/>
            <a:ext cx="3711300" cy="4801463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g98520645a9_1_148"/>
          <p:cNvSpPr txBox="1"/>
          <p:nvPr/>
        </p:nvSpPr>
        <p:spPr>
          <a:xfrm>
            <a:off x="3372337" y="6378089"/>
            <a:ext cx="5447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Oppenheimer, et al. 2019,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IPCC Report on the Ocean + Cryosphere in a Changing Climate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g98520645a9_1_148"/>
          <p:cNvSpPr txBox="1"/>
          <p:nvPr/>
        </p:nvSpPr>
        <p:spPr>
          <a:xfrm>
            <a:off x="849692" y="986122"/>
            <a:ext cx="10388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Atmosphere, ocean, land, </a:t>
            </a:r>
            <a:r>
              <a:rPr lang="en-US" sz="2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cryosphere</a:t>
            </a:r>
            <a:endParaRPr sz="14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 Hebrew"/>
              <a:ea typeface="Arial Hebrew"/>
              <a:cs typeface="Arial Hebrew"/>
              <a:sym typeface="Arial Hebre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Hebrew"/>
              <a:ea typeface="Arial Hebrew"/>
              <a:cs typeface="Arial Hebrew"/>
              <a:sym typeface="Arial Hebrew"/>
            </a:endParaRPr>
          </a:p>
        </p:txBody>
      </p:sp>
      <p:sp>
        <p:nvSpPr>
          <p:cNvPr id="831" name="Google Shape;831;g98520645a9_1_148"/>
          <p:cNvSpPr/>
          <p:nvPr/>
        </p:nvSpPr>
        <p:spPr>
          <a:xfrm>
            <a:off x="1012500" y="4690800"/>
            <a:ext cx="1073100" cy="151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2" name="Google Shape;832;g98520645a9_1_148"/>
          <p:cNvCxnSpPr/>
          <p:nvPr/>
        </p:nvCxnSpPr>
        <p:spPr>
          <a:xfrm>
            <a:off x="10867475" y="2888875"/>
            <a:ext cx="22500" cy="1221600"/>
          </a:xfrm>
          <a:prstGeom prst="straightConnector1">
            <a:avLst/>
          </a:prstGeom>
          <a:noFill/>
          <a:ln w="9525" cap="flat" cmpd="sng">
            <a:solidFill>
              <a:srgbClr val="5597D3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833" name="Google Shape;833;g98520645a9_1_148"/>
          <p:cNvSpPr/>
          <p:nvPr/>
        </p:nvSpPr>
        <p:spPr>
          <a:xfrm>
            <a:off x="10125502" y="3101347"/>
            <a:ext cx="8751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Model Spread</a:t>
            </a:r>
            <a:endParaRPr sz="1200" b="0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98520645a9_1_148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g98520645a9_1_148"/>
          <p:cNvSpPr txBox="1"/>
          <p:nvPr/>
        </p:nvSpPr>
        <p:spPr>
          <a:xfrm>
            <a:off x="9749376" y="2231070"/>
            <a:ext cx="22587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/>
              <a:t>Business as usual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Scenario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4"/>
          <p:cNvSpPr txBox="1">
            <a:spLocks noGrp="1"/>
          </p:cNvSpPr>
          <p:nvPr>
            <p:ph type="body" idx="1"/>
          </p:nvPr>
        </p:nvSpPr>
        <p:spPr>
          <a:xfrm>
            <a:off x="838200" y="1112844"/>
            <a:ext cx="10515600" cy="46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 </a:t>
            </a:r>
            <a:r>
              <a:rPr lang="en-US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change is 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unknown → limits local adaptation capacity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4"/>
          <p:cNvSpPr/>
          <p:nvPr/>
        </p:nvSpPr>
        <p:spPr>
          <a:xfrm>
            <a:off x="5108850" y="6397675"/>
            <a:ext cx="2658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Polade et al., 2017,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</a:t>
            </a:r>
            <a:r>
              <a:rPr lang="en-US" sz="1000" i="1">
                <a:solidFill>
                  <a:schemeClr val="lt1"/>
                </a:solidFill>
              </a:rPr>
              <a:t>entific Reports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9300" y="1671600"/>
            <a:ext cx="7924503" cy="41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4"/>
          <p:cNvSpPr txBox="1">
            <a:spLocks noGrp="1"/>
          </p:cNvSpPr>
          <p:nvPr>
            <p:ph type="title"/>
          </p:nvPr>
        </p:nvSpPr>
        <p:spPr>
          <a:xfrm>
            <a:off x="838200" y="131015"/>
            <a:ext cx="112002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500"/>
              <a:t>Regional Climate Projection is Even </a:t>
            </a:r>
            <a:r>
              <a:rPr lang="en-US" sz="3500" i="1"/>
              <a:t>Less</a:t>
            </a:r>
            <a:r>
              <a:rPr lang="en-US" sz="3500"/>
              <a:t> Precise</a:t>
            </a:r>
            <a:endParaRPr sz="3600"/>
          </a:p>
        </p:txBody>
      </p:sp>
      <p:sp>
        <p:nvSpPr>
          <p:cNvPr id="844" name="Google Shape;844;p14"/>
          <p:cNvSpPr txBox="1"/>
          <p:nvPr/>
        </p:nvSpPr>
        <p:spPr>
          <a:xfrm>
            <a:off x="1754350" y="5642075"/>
            <a:ext cx="57045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2060-2089 mean precipitation change (RCP8.5 - Business as usual)</a:t>
            </a:r>
            <a:endParaRPr sz="500"/>
          </a:p>
        </p:txBody>
      </p:sp>
      <p:cxnSp>
        <p:nvCxnSpPr>
          <p:cNvPr id="845" name="Google Shape;845;p14"/>
          <p:cNvCxnSpPr/>
          <p:nvPr/>
        </p:nvCxnSpPr>
        <p:spPr>
          <a:xfrm>
            <a:off x="5026350" y="1565425"/>
            <a:ext cx="3715500" cy="1705200"/>
          </a:xfrm>
          <a:prstGeom prst="straightConnector1">
            <a:avLst/>
          </a:prstGeom>
          <a:noFill/>
          <a:ln w="38100" cap="flat" cmpd="sng">
            <a:solidFill>
              <a:srgbClr val="0C343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6" name="Google Shape;846;p14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7" name="Google Shape;847;p14"/>
          <p:cNvCxnSpPr/>
          <p:nvPr/>
        </p:nvCxnSpPr>
        <p:spPr>
          <a:xfrm>
            <a:off x="10489325" y="2097875"/>
            <a:ext cx="10800" cy="2364000"/>
          </a:xfrm>
          <a:prstGeom prst="straightConnector1">
            <a:avLst/>
          </a:prstGeom>
          <a:noFill/>
          <a:ln w="25400" cap="flat" cmpd="sng">
            <a:solidFill>
              <a:srgbClr val="CC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sp>
        <p:nvSpPr>
          <p:cNvPr id="848" name="Google Shape;848;p14"/>
          <p:cNvSpPr txBox="1"/>
          <p:nvPr/>
        </p:nvSpPr>
        <p:spPr>
          <a:xfrm>
            <a:off x="10301289" y="3270615"/>
            <a:ext cx="1206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Model Spread</a:t>
            </a:r>
            <a:endParaRPr sz="1400" b="1" i="0" u="none" strike="noStrike" cap="none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98520645a9_0_0"/>
          <p:cNvSpPr txBox="1">
            <a:spLocks noGrp="1"/>
          </p:cNvSpPr>
          <p:nvPr>
            <p:ph type="title"/>
          </p:nvPr>
        </p:nvSpPr>
        <p:spPr>
          <a:xfrm>
            <a:off x="425500" y="218925"/>
            <a:ext cx="117135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Adaptation Requires Reliable Climate Projections (Forecasts) </a:t>
            </a:r>
            <a:endParaRPr sz="3800"/>
          </a:p>
        </p:txBody>
      </p:sp>
      <p:sp>
        <p:nvSpPr>
          <p:cNvPr id="854" name="Google Shape;854;g98520645a9_0_0"/>
          <p:cNvSpPr txBox="1">
            <a:spLocks noGrp="1"/>
          </p:cNvSpPr>
          <p:nvPr>
            <p:ph type="body" idx="1"/>
          </p:nvPr>
        </p:nvSpPr>
        <p:spPr>
          <a:xfrm>
            <a:off x="838200" y="1954146"/>
            <a:ext cx="10515600" cy="3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500">
                <a:latin typeface="Arial"/>
                <a:ea typeface="Arial"/>
                <a:cs typeface="Arial"/>
                <a:sym typeface="Arial"/>
              </a:rPr>
              <a:t>Climate model uncertainties </a:t>
            </a:r>
            <a:br>
              <a:rPr lang="en-US" sz="2500">
                <a:latin typeface="Arial"/>
                <a:ea typeface="Arial"/>
                <a:cs typeface="Arial"/>
                <a:sym typeface="Arial"/>
              </a:rPr>
            </a:br>
            <a:r>
              <a:rPr lang="en-US" sz="2500">
                <a:latin typeface="Arial"/>
                <a:ea typeface="Arial"/>
                <a:cs typeface="Arial"/>
                <a:sym typeface="Arial"/>
              </a:rPr>
              <a:t>dominate in 10-40 year projections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Char char="•"/>
            </a:pPr>
            <a:r>
              <a:rPr lang="en-US" sz="2500">
                <a:latin typeface="Arial"/>
                <a:ea typeface="Arial"/>
                <a:cs typeface="Arial"/>
                <a:sym typeface="Arial"/>
              </a:rPr>
              <a:t>10-40 year timeframes most important for</a:t>
            </a:r>
            <a:br>
              <a:rPr lang="en-US" sz="2500">
                <a:latin typeface="Arial"/>
                <a:ea typeface="Arial"/>
                <a:cs typeface="Arial"/>
                <a:sym typeface="Arial"/>
              </a:rPr>
            </a:br>
            <a:r>
              <a:rPr lang="en-US" sz="2500">
                <a:latin typeface="Arial"/>
                <a:ea typeface="Arial"/>
                <a:cs typeface="Arial"/>
                <a:sym typeface="Arial"/>
              </a:rPr>
              <a:t>investment + financing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900"/>
              <a:buChar char="•"/>
            </a:pPr>
            <a:r>
              <a:rPr lang="en-US" sz="25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Reliable Climate Projections Must</a:t>
            </a:r>
            <a:endParaRPr sz="2500"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300"/>
              <a:t>Reduce Uncertainty</a:t>
            </a:r>
            <a:endParaRPr sz="2300"/>
          </a:p>
          <a:p>
            <a:pPr marL="914400" lvl="1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Better Quantify Uncertainty</a:t>
            </a: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g98520645a9_0_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g98520645a9_0_0"/>
          <p:cNvPicPr preferRelativeResize="0"/>
          <p:nvPr/>
        </p:nvPicPr>
        <p:blipFill rotWithShape="1">
          <a:blip r:embed="rId3">
            <a:alphaModFix/>
          </a:blip>
          <a:srcRect l="52664" b="4516"/>
          <a:stretch/>
        </p:blipFill>
        <p:spPr>
          <a:xfrm>
            <a:off x="8654599" y="1570050"/>
            <a:ext cx="3148801" cy="33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g98520645a9_0_0"/>
          <p:cNvSpPr/>
          <p:nvPr/>
        </p:nvSpPr>
        <p:spPr>
          <a:xfrm>
            <a:off x="3835900" y="6333000"/>
            <a:ext cx="4892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Lehner et al. 2020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System Dynamics; 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Hawkins </a:t>
            </a:r>
            <a:r>
              <a:rPr lang="en-US" sz="1000">
                <a:solidFill>
                  <a:schemeClr val="lt1"/>
                </a:solidFill>
              </a:rPr>
              <a:t>+ 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Sutton 2009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BAMS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8" name="Google Shape;858;g98520645a9_0_0"/>
          <p:cNvCxnSpPr/>
          <p:nvPr/>
        </p:nvCxnSpPr>
        <p:spPr>
          <a:xfrm>
            <a:off x="9325500" y="2177375"/>
            <a:ext cx="31800" cy="1608000"/>
          </a:xfrm>
          <a:prstGeom prst="straightConnector1">
            <a:avLst/>
          </a:prstGeom>
          <a:noFill/>
          <a:ln w="2857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9" name="Google Shape;859;g98520645a9_0_0"/>
          <p:cNvCxnSpPr/>
          <p:nvPr/>
        </p:nvCxnSpPr>
        <p:spPr>
          <a:xfrm>
            <a:off x="10478900" y="2177375"/>
            <a:ext cx="21300" cy="2257500"/>
          </a:xfrm>
          <a:prstGeom prst="straightConnector1">
            <a:avLst/>
          </a:prstGeom>
          <a:noFill/>
          <a:ln w="2857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0" name="Google Shape;860;g98520645a9_0_0"/>
          <p:cNvCxnSpPr/>
          <p:nvPr/>
        </p:nvCxnSpPr>
        <p:spPr>
          <a:xfrm>
            <a:off x="7653600" y="2464900"/>
            <a:ext cx="2225700" cy="745500"/>
          </a:xfrm>
          <a:prstGeom prst="straightConnector1">
            <a:avLst/>
          </a:prstGeom>
          <a:noFill/>
          <a:ln w="38100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61" name="Google Shape;861;g98520645a9_0_0"/>
          <p:cNvSpPr txBox="1"/>
          <p:nvPr/>
        </p:nvSpPr>
        <p:spPr>
          <a:xfrm>
            <a:off x="8642450" y="4956800"/>
            <a:ext cx="31731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CMIP6 (</a:t>
            </a:r>
            <a:r>
              <a:rPr lang="en-US" sz="1700" b="1">
                <a:solidFill>
                  <a:srgbClr val="7F7F7F"/>
                </a:solidFill>
              </a:rPr>
              <a:t>N</a:t>
            </a: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ew</a:t>
            </a:r>
            <a:r>
              <a:rPr lang="en-US" sz="1700" b="1">
                <a:solidFill>
                  <a:srgbClr val="7F7F7F"/>
                </a:solidFill>
              </a:rPr>
              <a:t>-G</a:t>
            </a: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eneration </a:t>
            </a:r>
            <a:r>
              <a:rPr lang="en-US" sz="1700" b="1">
                <a:solidFill>
                  <a:srgbClr val="7F7F7F"/>
                </a:solidFill>
              </a:rPr>
              <a:t>M</a:t>
            </a: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odel </a:t>
            </a:r>
            <a:r>
              <a:rPr lang="en-US" sz="1700" b="1">
                <a:solidFill>
                  <a:srgbClr val="7F7F7F"/>
                </a:solidFill>
              </a:rPr>
              <a:t>I</a:t>
            </a: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ntercomparison)</a:t>
            </a:r>
            <a:endParaRPr sz="17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g98520645a9_0_0"/>
          <p:cNvSpPr txBox="1"/>
          <p:nvPr/>
        </p:nvSpPr>
        <p:spPr>
          <a:xfrm>
            <a:off x="6879300" y="2129800"/>
            <a:ext cx="15975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LEAP’s focus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98520645a9_0_13"/>
          <p:cNvSpPr txBox="1">
            <a:spLocks noGrp="1"/>
          </p:cNvSpPr>
          <p:nvPr>
            <p:ph type="title"/>
          </p:nvPr>
        </p:nvSpPr>
        <p:spPr>
          <a:xfrm>
            <a:off x="425500" y="218925"/>
            <a:ext cx="117135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Adaptation Requires Reliable Climate Projections (Forecasts) </a:t>
            </a:r>
            <a:endParaRPr sz="3800"/>
          </a:p>
        </p:txBody>
      </p:sp>
      <p:sp>
        <p:nvSpPr>
          <p:cNvPr id="868" name="Google Shape;868;g98520645a9_0_13"/>
          <p:cNvSpPr txBox="1">
            <a:spLocks noGrp="1"/>
          </p:cNvSpPr>
          <p:nvPr>
            <p:ph type="body" idx="1"/>
          </p:nvPr>
        </p:nvSpPr>
        <p:spPr>
          <a:xfrm>
            <a:off x="838200" y="1954146"/>
            <a:ext cx="10515600" cy="3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00"/>
              <a:buFont typeface="Arial"/>
              <a:buChar char="•"/>
            </a:pPr>
            <a:r>
              <a:rPr lang="en-US" sz="25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Climate model uncertainties </a:t>
            </a:r>
            <a:br>
              <a:rPr lang="en-US" sz="25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dominate in 10-40 year projections</a:t>
            </a:r>
            <a:endParaRPr sz="25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00"/>
              <a:buFont typeface="Arial"/>
              <a:buChar char="•"/>
            </a:pPr>
            <a:r>
              <a:rPr lang="en-US" sz="25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10-40 year timeframes most important for</a:t>
            </a:r>
            <a:br>
              <a:rPr lang="en-US" sz="25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investment + financing</a:t>
            </a:r>
            <a:endParaRPr sz="25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900"/>
              <a:buChar char="•"/>
            </a:pPr>
            <a:r>
              <a:rPr lang="en-US" sz="2500" b="1" u="sng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RELIABLE</a:t>
            </a:r>
            <a:r>
              <a:rPr lang="en-US" sz="2500" b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Climate Projections Must</a:t>
            </a:r>
            <a:endParaRPr sz="2500" b="1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US" sz="2300"/>
              <a:t>Reduce Uncertainty</a:t>
            </a:r>
            <a:endParaRPr sz="2300"/>
          </a:p>
          <a:p>
            <a:pPr marL="914400" lvl="1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Better Quantify Uncertainty</a:t>
            </a: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g98520645a9_0_13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0" name="Google Shape;870;g98520645a9_0_13"/>
          <p:cNvPicPr preferRelativeResize="0"/>
          <p:nvPr/>
        </p:nvPicPr>
        <p:blipFill rotWithShape="1">
          <a:blip r:embed="rId3">
            <a:alphaModFix/>
          </a:blip>
          <a:srcRect l="52664" b="4516"/>
          <a:stretch/>
        </p:blipFill>
        <p:spPr>
          <a:xfrm>
            <a:off x="8654599" y="1570050"/>
            <a:ext cx="3148801" cy="3386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1" name="Google Shape;871;g98520645a9_0_13"/>
          <p:cNvCxnSpPr/>
          <p:nvPr/>
        </p:nvCxnSpPr>
        <p:spPr>
          <a:xfrm>
            <a:off x="9325500" y="2177375"/>
            <a:ext cx="31800" cy="1608000"/>
          </a:xfrm>
          <a:prstGeom prst="straightConnector1">
            <a:avLst/>
          </a:prstGeom>
          <a:noFill/>
          <a:ln w="2857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2" name="Google Shape;872;g98520645a9_0_13"/>
          <p:cNvCxnSpPr/>
          <p:nvPr/>
        </p:nvCxnSpPr>
        <p:spPr>
          <a:xfrm>
            <a:off x="10478900" y="2177375"/>
            <a:ext cx="21300" cy="2257500"/>
          </a:xfrm>
          <a:prstGeom prst="straightConnector1">
            <a:avLst/>
          </a:prstGeom>
          <a:noFill/>
          <a:ln w="2857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3" name="Google Shape;873;g98520645a9_0_13"/>
          <p:cNvCxnSpPr/>
          <p:nvPr/>
        </p:nvCxnSpPr>
        <p:spPr>
          <a:xfrm>
            <a:off x="7653600" y="2464900"/>
            <a:ext cx="2225700" cy="745500"/>
          </a:xfrm>
          <a:prstGeom prst="straightConnector1">
            <a:avLst/>
          </a:prstGeom>
          <a:noFill/>
          <a:ln w="38100" cap="flat" cmpd="sng">
            <a:solidFill>
              <a:srgbClr val="0C343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74" name="Google Shape;874;g98520645a9_0_13"/>
          <p:cNvSpPr txBox="1"/>
          <p:nvPr/>
        </p:nvSpPr>
        <p:spPr>
          <a:xfrm>
            <a:off x="8642450" y="4956800"/>
            <a:ext cx="31731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CMIP6 (</a:t>
            </a:r>
            <a:r>
              <a:rPr lang="en-US" sz="1700" b="1">
                <a:solidFill>
                  <a:srgbClr val="7F7F7F"/>
                </a:solidFill>
              </a:rPr>
              <a:t>N</a:t>
            </a: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ew</a:t>
            </a:r>
            <a:r>
              <a:rPr lang="en-US" sz="1700" b="1">
                <a:solidFill>
                  <a:srgbClr val="7F7F7F"/>
                </a:solidFill>
              </a:rPr>
              <a:t>-G</a:t>
            </a: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eneration </a:t>
            </a:r>
            <a:r>
              <a:rPr lang="en-US" sz="1700" b="1">
                <a:solidFill>
                  <a:srgbClr val="7F7F7F"/>
                </a:solidFill>
              </a:rPr>
              <a:t>M</a:t>
            </a: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odel </a:t>
            </a:r>
            <a:r>
              <a:rPr lang="en-US" sz="1700" b="1">
                <a:solidFill>
                  <a:srgbClr val="7F7F7F"/>
                </a:solidFill>
              </a:rPr>
              <a:t>I</a:t>
            </a:r>
            <a:r>
              <a:rPr lang="en-US" sz="1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ntercomparison)</a:t>
            </a:r>
            <a:endParaRPr sz="17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g98520645a9_0_13"/>
          <p:cNvSpPr/>
          <p:nvPr/>
        </p:nvSpPr>
        <p:spPr>
          <a:xfrm>
            <a:off x="3835900" y="6333000"/>
            <a:ext cx="4892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Lehner et al. 2020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System Dynamics; 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Hawkins </a:t>
            </a:r>
            <a:r>
              <a:rPr lang="en-US" sz="1000">
                <a:solidFill>
                  <a:schemeClr val="lt1"/>
                </a:solidFill>
              </a:rPr>
              <a:t>+ </a:t>
            </a: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Sutton 2009 </a:t>
            </a:r>
            <a:r>
              <a:rPr lang="en-US"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BAMS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g98520645a9_0_13"/>
          <p:cNvSpPr txBox="1"/>
          <p:nvPr/>
        </p:nvSpPr>
        <p:spPr>
          <a:xfrm>
            <a:off x="6879300" y="2129800"/>
            <a:ext cx="15975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LEAP’s focus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41"/>
          <p:cNvSpPr txBox="1">
            <a:spLocks noGrp="1"/>
          </p:cNvSpPr>
          <p:nvPr>
            <p:ph type="title"/>
          </p:nvPr>
        </p:nvSpPr>
        <p:spPr>
          <a:xfrm>
            <a:off x="838200" y="192131"/>
            <a:ext cx="11023800" cy="77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600"/>
              <a:t>Uncertainties in models and observations</a:t>
            </a:r>
            <a:endParaRPr sz="3600"/>
          </a:p>
        </p:txBody>
      </p:sp>
      <p:sp>
        <p:nvSpPr>
          <p:cNvPr id="882" name="Google Shape;882;p41"/>
          <p:cNvSpPr txBox="1">
            <a:spLocks noGrp="1"/>
          </p:cNvSpPr>
          <p:nvPr>
            <p:ph type="body" idx="1"/>
          </p:nvPr>
        </p:nvSpPr>
        <p:spPr>
          <a:xfrm>
            <a:off x="838200" y="668041"/>
            <a:ext cx="11110784" cy="532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 Hebrew"/>
              <a:buNone/>
            </a:pPr>
            <a:endParaRPr/>
          </a:p>
          <a:p>
            <a:pPr marL="8001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 Hebrew"/>
              <a:buNone/>
            </a:pPr>
            <a:endParaRPr/>
          </a:p>
          <a:p>
            <a:pPr marL="8001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 Hebrew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883" name="Google Shape;883;p41"/>
          <p:cNvSpPr txBox="1"/>
          <p:nvPr/>
        </p:nvSpPr>
        <p:spPr>
          <a:xfrm>
            <a:off x="838200" y="1014167"/>
            <a:ext cx="10515600" cy="51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uncertainties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variability/stochasticity (chaotic system)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Inadequate parameter tuning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Structural errors (incorrect equations)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 conditions (data assimilation)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Observational uncertainties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Observational noise (e.g. satellite)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Indirect estimate (e.g. radiative transfer model)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Stochasticity/randomness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600" marR="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41"/>
          <p:cNvSpPr txBox="1">
            <a:spLocks noGrp="1"/>
          </p:cNvSpPr>
          <p:nvPr>
            <p:ph type="sldNum" idx="12"/>
          </p:nvPr>
        </p:nvSpPr>
        <p:spPr>
          <a:xfrm>
            <a:off x="110413" y="641233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/>
              <a:t>LEAP is Distinct From but Synergistic With Others</a:t>
            </a:r>
            <a:endParaRPr sz="3200"/>
          </a:p>
        </p:txBody>
      </p:sp>
      <p:sp>
        <p:nvSpPr>
          <p:cNvPr id="890" name="Google Shape;890;p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  <p:graphicFrame>
        <p:nvGraphicFramePr>
          <p:cNvPr id="891" name="Google Shape;891;p42"/>
          <p:cNvGraphicFramePr/>
          <p:nvPr/>
        </p:nvGraphicFramePr>
        <p:xfrm>
          <a:off x="441150" y="2066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{1B044E9F-D7F7-4389-8E41-2D20C5D1683E}</a:tableStyleId>
              </a:tblPr>
              <a:tblGrid>
                <a:gridCol w="503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>
                          <a:solidFill>
                            <a:srgbClr val="FFFFFF"/>
                          </a:solidFill>
                        </a:rPr>
                        <a:t>Similar Efforts</a:t>
                      </a:r>
                      <a:endParaRPr sz="17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0C34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none" strike="noStrike" cap="none">
                          <a:solidFill>
                            <a:srgbClr val="FFFFFF"/>
                          </a:solidFill>
                        </a:rPr>
                        <a:t>How LEAP is Distinct</a:t>
                      </a:r>
                      <a:endParaRPr sz="17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0C34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/>
                        <a:t>CLIMA</a:t>
                      </a:r>
                      <a:endParaRPr sz="1700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/>
                        <a:t>LEAP goes beyond model parameter uncertainty quantification: LEAP addresses model structural deficiencies + metrics with next-generation machine learning for all model components, on open platform</a:t>
                      </a:r>
                      <a:endParaRPr sz="1700" u="none" strike="noStrike" cap="none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/>
                        <a:t>NSF AI Institute: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/>
                        <a:t>Artificial Intelligence for Environmental Sciences </a:t>
                      </a:r>
                      <a:endParaRPr sz="1700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>
                          <a:solidFill>
                            <a:schemeClr val="dk1"/>
                          </a:solidFill>
                        </a:rPr>
                        <a:t>AI Institute focused on weather extremes detection not on climate (&gt;1 year) modeling. Highly synergistic + will highly benefit from LEAP</a:t>
                      </a:r>
                      <a:endParaRPr sz="17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/>
                        <a:t>Vulcan</a:t>
                      </a:r>
                      <a:endParaRPr sz="1700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dk1"/>
                          </a:solidFill>
                        </a:rPr>
                        <a:t>LEAP tackles all Earth system components (not just convection/ atmosphere) + multi-decadal climate projections</a:t>
                      </a:r>
                      <a:endParaRPr sz="1700" u="none" strike="noStrike" cap="none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92" name="Google Shape;892;p42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9843d6f6b4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150" y="725560"/>
            <a:ext cx="731700" cy="68123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9843d6f6b4_0_7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18" name="Google Shape;118;g9843d6f6b4_0_70"/>
          <p:cNvSpPr txBox="1">
            <a:spLocks noGrp="1"/>
          </p:cNvSpPr>
          <p:nvPr>
            <p:ph type="title"/>
          </p:nvPr>
        </p:nvSpPr>
        <p:spPr>
          <a:xfrm>
            <a:off x="931500" y="-23000"/>
            <a:ext cx="11319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/>
              <a:t>Climate 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Change is </a:t>
            </a:r>
            <a:r>
              <a:rPr lang="en-US" sz="3800" i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our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Grand Challenge</a:t>
            </a:r>
            <a:endParaRPr sz="3800"/>
          </a:p>
        </p:txBody>
      </p:sp>
      <p:sp>
        <p:nvSpPr>
          <p:cNvPr id="119" name="Google Shape;119;g9843d6f6b4_0_70"/>
          <p:cNvSpPr txBox="1"/>
          <p:nvPr/>
        </p:nvSpPr>
        <p:spPr>
          <a:xfrm>
            <a:off x="6480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C343D"/>
                </a:solidFill>
              </a:rPr>
              <a:t>Atmosphere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From 1880 - 2012, </a:t>
            </a:r>
            <a:r>
              <a:rPr lang="en-US" sz="1700"/>
              <a:t>average </a:t>
            </a:r>
            <a:r>
              <a:rPr lang="en-US" sz="1700" b="1">
                <a:solidFill>
                  <a:srgbClr val="0C343D"/>
                </a:solidFill>
              </a:rPr>
              <a:t>global temperatures increased by 0.85</a:t>
            </a:r>
            <a:r>
              <a:rPr lang="en-US" sz="1700" b="1">
                <a:solidFill>
                  <a:srgbClr val="0C343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°C</a:t>
            </a:r>
            <a:endParaRPr sz="1700" b="1">
              <a:solidFill>
                <a:srgbClr val="0C343D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>
                <a:solidFill>
                  <a:schemeClr val="dk1"/>
                </a:solidFill>
              </a:rPr>
              <a:t>2</a:t>
            </a: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</a:rPr>
              <a:t>°C is maximum excess carbon budget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g9843d6f6b4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8600" y="3170026"/>
            <a:ext cx="5074801" cy="285314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9843d6f6b4_0_70"/>
          <p:cNvSpPr/>
          <p:nvPr/>
        </p:nvSpPr>
        <p:spPr>
          <a:xfrm>
            <a:off x="5627250" y="6333000"/>
            <a:ext cx="937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2020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843d6f6b4_0_79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27" name="Google Shape;127;g9843d6f6b4_0_79"/>
          <p:cNvSpPr txBox="1"/>
          <p:nvPr/>
        </p:nvSpPr>
        <p:spPr>
          <a:xfrm>
            <a:off x="6480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7F7F7F"/>
                </a:solidFill>
              </a:rPr>
              <a:t>Atmosphere</a:t>
            </a:r>
            <a:endParaRPr sz="2200" b="1">
              <a:solidFill>
                <a:srgbClr val="7F7F7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7F7F7F"/>
                </a:solidFill>
              </a:rPr>
              <a:t>From 1880 - 2012, average </a:t>
            </a:r>
            <a:r>
              <a:rPr lang="en-US" sz="1700" b="1">
                <a:solidFill>
                  <a:srgbClr val="7F7F7F"/>
                </a:solidFill>
              </a:rPr>
              <a:t>global temperatures increased by 0.85</a:t>
            </a:r>
            <a:r>
              <a:rPr lang="en-US" sz="1700" b="1">
                <a:solidFill>
                  <a:srgbClr val="7F7F7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°C</a:t>
            </a:r>
            <a:endParaRPr sz="1700" b="1">
              <a:solidFill>
                <a:srgbClr val="7F7F7F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•"/>
            </a:pPr>
            <a:r>
              <a:rPr lang="en-US" sz="1500">
                <a:solidFill>
                  <a:srgbClr val="7F7F7F"/>
                </a:solidFill>
              </a:rPr>
              <a:t>2</a:t>
            </a:r>
            <a:r>
              <a:rPr lang="en-US" sz="1500">
                <a:solidFill>
                  <a:srgbClr val="7F7F7F"/>
                </a:solidFill>
                <a:highlight>
                  <a:srgbClr val="FFFFFF"/>
                </a:highlight>
              </a:rPr>
              <a:t>°C is maximum excess carbon budget</a:t>
            </a:r>
            <a:endParaRPr sz="1700" b="1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7F7F7F"/>
              </a:solidFill>
            </a:endParaRPr>
          </a:p>
        </p:txBody>
      </p:sp>
      <p:sp>
        <p:nvSpPr>
          <p:cNvPr id="128" name="Google Shape;128;g9843d6f6b4_0_79"/>
          <p:cNvSpPr txBox="1"/>
          <p:nvPr/>
        </p:nvSpPr>
        <p:spPr>
          <a:xfrm>
            <a:off x="34365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C343D"/>
                </a:solidFill>
              </a:rPr>
              <a:t>Ocean</a:t>
            </a:r>
            <a:endParaRPr sz="2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Since 1850, </a:t>
            </a:r>
            <a:r>
              <a:rPr lang="en-US" sz="1700" b="1">
                <a:solidFill>
                  <a:srgbClr val="0C343D"/>
                </a:solidFill>
              </a:rPr>
              <a:t>global sea levels rose by 19cm</a:t>
            </a:r>
            <a:endParaRPr sz="1700" b="1">
              <a:solidFill>
                <a:srgbClr val="0C343D"/>
              </a:solidFill>
            </a:endParaRPr>
          </a:p>
          <a:p>
            <a:pPr marL="4572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>
                <a:solidFill>
                  <a:schemeClr val="dk1"/>
                </a:solidFill>
              </a:rPr>
              <a:t>15cm more by 2031;</a:t>
            </a:r>
            <a:br>
              <a:rPr lang="en-US" sz="1500">
                <a:solidFill>
                  <a:schemeClr val="dk1"/>
                </a:solidFill>
              </a:rPr>
            </a:br>
            <a:r>
              <a:rPr lang="en-US" sz="1500">
                <a:solidFill>
                  <a:schemeClr val="dk1"/>
                </a:solidFill>
              </a:rPr>
              <a:t>30cm more by 2050</a:t>
            </a:r>
            <a:endParaRPr sz="1500">
              <a:solidFill>
                <a:schemeClr val="dk1"/>
              </a:solidFill>
            </a:endParaRPr>
          </a:p>
          <a:p>
            <a:pPr marL="4572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>
                <a:solidFill>
                  <a:schemeClr val="dk1"/>
                </a:solidFill>
              </a:rPr>
              <a:t>Sea Walls: $280 - $500B projected annual cost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29" name="Google Shape;129;g9843d6f6b4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8600" y="3170026"/>
            <a:ext cx="5074801" cy="28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9843d6f6b4_0_79"/>
          <p:cNvSpPr txBox="1">
            <a:spLocks noGrp="1"/>
          </p:cNvSpPr>
          <p:nvPr>
            <p:ph type="title"/>
          </p:nvPr>
        </p:nvSpPr>
        <p:spPr>
          <a:xfrm>
            <a:off x="931500" y="-23000"/>
            <a:ext cx="11319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/>
              <a:t>Climate 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Change is </a:t>
            </a:r>
            <a:r>
              <a:rPr lang="en-US" sz="3800" i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our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 Grand Challenge</a:t>
            </a:r>
            <a:endParaRPr sz="3800"/>
          </a:p>
        </p:txBody>
      </p:sp>
      <p:pic>
        <p:nvPicPr>
          <p:cNvPr id="131" name="Google Shape;131;g9843d6f6b4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875" y="700325"/>
            <a:ext cx="681250" cy="6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9843d6f6b4_0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4150" y="725560"/>
            <a:ext cx="731700" cy="6812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9843d6f6b4_0_79"/>
          <p:cNvSpPr/>
          <p:nvPr/>
        </p:nvSpPr>
        <p:spPr>
          <a:xfrm>
            <a:off x="3934950" y="6333000"/>
            <a:ext cx="432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Commonwealth Scientific + Industrial Research Organization 2020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843d6f6b4_0_9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g9843d6f6b4_0_90"/>
          <p:cNvSpPr txBox="1"/>
          <p:nvPr/>
        </p:nvSpPr>
        <p:spPr>
          <a:xfrm>
            <a:off x="6480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7F7F7F"/>
                </a:solidFill>
              </a:rPr>
              <a:t>Atmosphere</a:t>
            </a:r>
            <a:endParaRPr sz="2200">
              <a:solidFill>
                <a:srgbClr val="7F7F7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7F7F7F"/>
                </a:solidFill>
              </a:rPr>
              <a:t>From 1880 - 2012, average </a:t>
            </a:r>
            <a:r>
              <a:rPr lang="en-US" sz="1700" b="1">
                <a:solidFill>
                  <a:srgbClr val="7F7F7F"/>
                </a:solidFill>
              </a:rPr>
              <a:t>global temperatures increased by 0.85</a:t>
            </a:r>
            <a:r>
              <a:rPr lang="en-US" sz="1700" b="1">
                <a:solidFill>
                  <a:srgbClr val="7F7F7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°C</a:t>
            </a:r>
            <a:endParaRPr sz="1700" b="1">
              <a:solidFill>
                <a:srgbClr val="7F7F7F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•"/>
            </a:pPr>
            <a:r>
              <a:rPr lang="en-US" sz="1500">
                <a:solidFill>
                  <a:srgbClr val="7F7F7F"/>
                </a:solidFill>
              </a:rPr>
              <a:t>2</a:t>
            </a:r>
            <a:r>
              <a:rPr lang="en-US" sz="1500">
                <a:solidFill>
                  <a:srgbClr val="7F7F7F"/>
                </a:solidFill>
                <a:highlight>
                  <a:srgbClr val="FFFFFF"/>
                </a:highlight>
              </a:rPr>
              <a:t>°C is maximum excess carbon budget</a:t>
            </a:r>
            <a:endParaRPr sz="15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F7F7F"/>
              </a:solidFill>
            </a:endParaRPr>
          </a:p>
        </p:txBody>
      </p:sp>
      <p:sp>
        <p:nvSpPr>
          <p:cNvPr id="140" name="Google Shape;140;g9843d6f6b4_0_90"/>
          <p:cNvSpPr txBox="1"/>
          <p:nvPr/>
        </p:nvSpPr>
        <p:spPr>
          <a:xfrm>
            <a:off x="34365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7F7F7F"/>
                </a:solidFill>
              </a:rPr>
              <a:t>Ocean</a:t>
            </a:r>
            <a:endParaRPr sz="2300">
              <a:solidFill>
                <a:srgbClr val="7F7F7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7F7F7F"/>
                </a:solidFill>
              </a:rPr>
              <a:t>Since 1850, </a:t>
            </a:r>
            <a:r>
              <a:rPr lang="en-US" sz="1700" b="1">
                <a:solidFill>
                  <a:srgbClr val="7F7F7F"/>
                </a:solidFill>
              </a:rPr>
              <a:t>global sea levels rose by 19cm</a:t>
            </a:r>
            <a:endParaRPr sz="1700" b="1">
              <a:solidFill>
                <a:srgbClr val="7F7F7F"/>
              </a:solidFill>
            </a:endParaRPr>
          </a:p>
          <a:p>
            <a:pPr marL="4572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•"/>
            </a:pPr>
            <a:r>
              <a:rPr lang="en-US" sz="1500">
                <a:solidFill>
                  <a:srgbClr val="7F7F7F"/>
                </a:solidFill>
              </a:rPr>
              <a:t>15cm more by 2031;</a:t>
            </a:r>
            <a:br>
              <a:rPr lang="en-US" sz="1500">
                <a:solidFill>
                  <a:srgbClr val="7F7F7F"/>
                </a:solidFill>
              </a:rPr>
            </a:br>
            <a:r>
              <a:rPr lang="en-US" sz="1500">
                <a:solidFill>
                  <a:srgbClr val="7F7F7F"/>
                </a:solidFill>
              </a:rPr>
              <a:t>30cm more by 2050</a:t>
            </a:r>
            <a:endParaRPr sz="1500">
              <a:solidFill>
                <a:srgbClr val="7F7F7F"/>
              </a:solidFill>
            </a:endParaRPr>
          </a:p>
          <a:p>
            <a:pPr marL="4572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•"/>
            </a:pPr>
            <a:r>
              <a:rPr lang="en-US" sz="1500">
                <a:solidFill>
                  <a:srgbClr val="7F7F7F"/>
                </a:solidFill>
              </a:rPr>
              <a:t>Sea Walls: $280 - $500B projected annual cost</a:t>
            </a:r>
            <a:endParaRPr sz="15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7F7F7F"/>
              </a:solidFill>
            </a:endParaRPr>
          </a:p>
        </p:txBody>
      </p:sp>
      <p:sp>
        <p:nvSpPr>
          <p:cNvPr id="141" name="Google Shape;141;g9843d6f6b4_0_90"/>
          <p:cNvSpPr txBox="1"/>
          <p:nvPr/>
        </p:nvSpPr>
        <p:spPr>
          <a:xfrm>
            <a:off x="64005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C343D"/>
                </a:solidFill>
              </a:rPr>
              <a:t>Cryosphere</a:t>
            </a:r>
            <a:endParaRPr sz="2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Arctic ice sheets are melting</a:t>
            </a:r>
            <a:endParaRPr sz="17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 b="1">
                <a:solidFill>
                  <a:srgbClr val="0C343D"/>
                </a:solidFill>
              </a:rPr>
              <a:t>1991 - 2001:</a:t>
            </a:r>
            <a:r>
              <a:rPr lang="en-US" sz="1500">
                <a:solidFill>
                  <a:schemeClr val="dk1"/>
                </a:solidFill>
              </a:rPr>
              <a:t> 30 Gt/ year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 b="1">
                <a:solidFill>
                  <a:srgbClr val="0C343D"/>
                </a:solidFill>
              </a:rPr>
              <a:t>2002 - 2011:</a:t>
            </a:r>
            <a:r>
              <a:rPr lang="en-US" sz="1500">
                <a:solidFill>
                  <a:schemeClr val="dk1"/>
                </a:solidFill>
              </a:rPr>
              <a:t> 147 Gt/ year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42" name="Google Shape;142;g9843d6f6b4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8598" y="3170025"/>
            <a:ext cx="5079433" cy="28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9843d6f6b4_0_90"/>
          <p:cNvSpPr txBox="1">
            <a:spLocks noGrp="1"/>
          </p:cNvSpPr>
          <p:nvPr>
            <p:ph type="title"/>
          </p:nvPr>
        </p:nvSpPr>
        <p:spPr>
          <a:xfrm>
            <a:off x="931500" y="-23000"/>
            <a:ext cx="11319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/>
              <a:t>Climate 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Change is </a:t>
            </a:r>
            <a:r>
              <a:rPr lang="en-US" sz="3800" i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our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 Grand Challenge</a:t>
            </a:r>
            <a:endParaRPr sz="3800"/>
          </a:p>
        </p:txBody>
      </p:sp>
      <p:pic>
        <p:nvPicPr>
          <p:cNvPr id="144" name="Google Shape;144;g9843d6f6b4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875" y="700325"/>
            <a:ext cx="681250" cy="6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9843d6f6b4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4150" y="725560"/>
            <a:ext cx="731700" cy="68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9843d6f6b4_0_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41875" y="692349"/>
            <a:ext cx="681250" cy="69719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9843d6f6b4_0_90"/>
          <p:cNvSpPr/>
          <p:nvPr/>
        </p:nvSpPr>
        <p:spPr>
          <a:xfrm>
            <a:off x="3934950" y="6333000"/>
            <a:ext cx="432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NSDC 2019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843d6f6b4_0_102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9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3" name="Google Shape;153;g9843d6f6b4_0_102"/>
          <p:cNvSpPr txBox="1"/>
          <p:nvPr/>
        </p:nvSpPr>
        <p:spPr>
          <a:xfrm>
            <a:off x="6480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7F7F7F"/>
                </a:solidFill>
              </a:rPr>
              <a:t>Atmosphere</a:t>
            </a:r>
            <a:endParaRPr sz="2200">
              <a:solidFill>
                <a:srgbClr val="7F7F7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7F7F7F"/>
                </a:solidFill>
              </a:rPr>
              <a:t>From 1880 - 2012, average </a:t>
            </a:r>
            <a:r>
              <a:rPr lang="en-US" sz="1700" b="1">
                <a:solidFill>
                  <a:srgbClr val="7F7F7F"/>
                </a:solidFill>
              </a:rPr>
              <a:t>global temperatures increased by 0.85</a:t>
            </a:r>
            <a:r>
              <a:rPr lang="en-US" sz="1700" b="1">
                <a:solidFill>
                  <a:srgbClr val="7F7F7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°C</a:t>
            </a:r>
            <a:endParaRPr sz="1700" b="1">
              <a:solidFill>
                <a:srgbClr val="7F7F7F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•"/>
            </a:pPr>
            <a:r>
              <a:rPr lang="en-US" sz="1500">
                <a:solidFill>
                  <a:srgbClr val="7F7F7F"/>
                </a:solidFill>
              </a:rPr>
              <a:t>2</a:t>
            </a:r>
            <a:r>
              <a:rPr lang="en-US" sz="1500">
                <a:solidFill>
                  <a:srgbClr val="7F7F7F"/>
                </a:solidFill>
                <a:highlight>
                  <a:srgbClr val="FFFFFF"/>
                </a:highlight>
              </a:rPr>
              <a:t>°C is maximum excess carbon budget</a:t>
            </a:r>
            <a:endParaRPr sz="1500">
              <a:solidFill>
                <a:srgbClr val="7F7F7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F7F7F"/>
              </a:solidFill>
            </a:endParaRPr>
          </a:p>
        </p:txBody>
      </p:sp>
      <p:sp>
        <p:nvSpPr>
          <p:cNvPr id="154" name="Google Shape;154;g9843d6f6b4_0_102"/>
          <p:cNvSpPr txBox="1"/>
          <p:nvPr/>
        </p:nvSpPr>
        <p:spPr>
          <a:xfrm>
            <a:off x="34365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7F7F7F"/>
                </a:solidFill>
              </a:rPr>
              <a:t>Ocean</a:t>
            </a:r>
            <a:endParaRPr sz="2300">
              <a:solidFill>
                <a:srgbClr val="7F7F7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7F7F7F"/>
                </a:solidFill>
              </a:rPr>
              <a:t>Since 1850, </a:t>
            </a:r>
            <a:r>
              <a:rPr lang="en-US" sz="1700" b="1">
                <a:solidFill>
                  <a:srgbClr val="7F7F7F"/>
                </a:solidFill>
              </a:rPr>
              <a:t>global sea levels rose by 19cm</a:t>
            </a:r>
            <a:endParaRPr sz="1700" b="1">
              <a:solidFill>
                <a:srgbClr val="7F7F7F"/>
              </a:solidFill>
            </a:endParaRPr>
          </a:p>
          <a:p>
            <a:pPr marL="4572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•"/>
            </a:pPr>
            <a:r>
              <a:rPr lang="en-US" sz="1500">
                <a:solidFill>
                  <a:srgbClr val="7F7F7F"/>
                </a:solidFill>
              </a:rPr>
              <a:t>15cm more by 2031;</a:t>
            </a:r>
            <a:br>
              <a:rPr lang="en-US" sz="1500">
                <a:solidFill>
                  <a:srgbClr val="7F7F7F"/>
                </a:solidFill>
              </a:rPr>
            </a:br>
            <a:r>
              <a:rPr lang="en-US" sz="1500">
                <a:solidFill>
                  <a:srgbClr val="7F7F7F"/>
                </a:solidFill>
              </a:rPr>
              <a:t>30cm more by 2050</a:t>
            </a:r>
            <a:endParaRPr sz="1500">
              <a:solidFill>
                <a:srgbClr val="7F7F7F"/>
              </a:solidFill>
            </a:endParaRPr>
          </a:p>
          <a:p>
            <a:pPr marL="4572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•"/>
            </a:pPr>
            <a:r>
              <a:rPr lang="en-US" sz="1500">
                <a:solidFill>
                  <a:srgbClr val="7F7F7F"/>
                </a:solidFill>
              </a:rPr>
              <a:t>Sea Walls: $280 - $500B projected annual cost</a:t>
            </a:r>
            <a:endParaRPr sz="15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1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7F7F7F"/>
              </a:solidFill>
            </a:endParaRPr>
          </a:p>
        </p:txBody>
      </p:sp>
      <p:sp>
        <p:nvSpPr>
          <p:cNvPr id="155" name="Google Shape;155;g9843d6f6b4_0_102"/>
          <p:cNvSpPr txBox="1"/>
          <p:nvPr/>
        </p:nvSpPr>
        <p:spPr>
          <a:xfrm>
            <a:off x="64005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7F7F7F"/>
                </a:solidFill>
              </a:rPr>
              <a:t>Cryosphere</a:t>
            </a:r>
            <a:endParaRPr sz="2300">
              <a:solidFill>
                <a:srgbClr val="7F7F7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7F7F7F"/>
                </a:solidFill>
              </a:rPr>
              <a:t>Arctic ice sheets are melting</a:t>
            </a:r>
            <a:endParaRPr sz="1700">
              <a:solidFill>
                <a:srgbClr val="7F7F7F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●"/>
            </a:pPr>
            <a:r>
              <a:rPr lang="en-US" sz="1500" b="1">
                <a:solidFill>
                  <a:srgbClr val="7F7F7F"/>
                </a:solidFill>
              </a:rPr>
              <a:t>1991 - 2001:</a:t>
            </a:r>
            <a:r>
              <a:rPr lang="en-US" sz="1500">
                <a:solidFill>
                  <a:srgbClr val="7F7F7F"/>
                </a:solidFill>
              </a:rPr>
              <a:t> 30 Gt/ year</a:t>
            </a:r>
            <a:endParaRPr sz="1500">
              <a:solidFill>
                <a:srgbClr val="7F7F7F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Char char="●"/>
            </a:pPr>
            <a:r>
              <a:rPr lang="en-US" sz="1500" b="1">
                <a:solidFill>
                  <a:srgbClr val="7F7F7F"/>
                </a:solidFill>
              </a:rPr>
              <a:t>2002 - 2011:</a:t>
            </a:r>
            <a:r>
              <a:rPr lang="en-US" sz="1500">
                <a:solidFill>
                  <a:srgbClr val="7F7F7F"/>
                </a:solidFill>
              </a:rPr>
              <a:t> 147 Gt/ year</a:t>
            </a:r>
            <a:endParaRPr sz="20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7F7F7F"/>
              </a:solidFill>
            </a:endParaRPr>
          </a:p>
        </p:txBody>
      </p:sp>
      <p:sp>
        <p:nvSpPr>
          <p:cNvPr id="156" name="Google Shape;156;g9843d6f6b4_0_102"/>
          <p:cNvSpPr txBox="1"/>
          <p:nvPr/>
        </p:nvSpPr>
        <p:spPr>
          <a:xfrm>
            <a:off x="9364500" y="1260600"/>
            <a:ext cx="29640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C343D"/>
                </a:solidFill>
              </a:rPr>
              <a:t>Land</a:t>
            </a:r>
            <a:endParaRPr sz="2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Wildfires + extreme events have increased in frequency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57" name="Google Shape;157;g9843d6f6b4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8600" y="3170025"/>
            <a:ext cx="5079330" cy="28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9843d6f6b4_0_102"/>
          <p:cNvSpPr txBox="1">
            <a:spLocks noGrp="1"/>
          </p:cNvSpPr>
          <p:nvPr>
            <p:ph type="title"/>
          </p:nvPr>
        </p:nvSpPr>
        <p:spPr>
          <a:xfrm>
            <a:off x="931500" y="-23000"/>
            <a:ext cx="11319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800"/>
              <a:t>Climate 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Change is </a:t>
            </a:r>
            <a:r>
              <a:rPr lang="en-US" sz="3800" i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our</a:t>
            </a:r>
            <a:r>
              <a:rPr lang="en-US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 Grand Challenge</a:t>
            </a:r>
            <a:endParaRPr sz="3800"/>
          </a:p>
        </p:txBody>
      </p:sp>
      <p:pic>
        <p:nvPicPr>
          <p:cNvPr id="159" name="Google Shape;159;g9843d6f6b4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875" y="700325"/>
            <a:ext cx="681250" cy="6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9843d6f6b4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4150" y="725560"/>
            <a:ext cx="731700" cy="68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9843d6f6b4_0_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41875" y="692349"/>
            <a:ext cx="681250" cy="69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9843d6f6b4_0_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05876" y="722163"/>
            <a:ext cx="681250" cy="68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9843d6f6b4_0_102"/>
          <p:cNvSpPr/>
          <p:nvPr/>
        </p:nvSpPr>
        <p:spPr>
          <a:xfrm>
            <a:off x="3934950" y="6333000"/>
            <a:ext cx="4322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lt1"/>
                </a:solidFill>
              </a:rPr>
              <a:t>National Fire + Aviation Management FAMWEB Data Warehouse</a:t>
            </a:r>
            <a:endParaRPr sz="10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2335</Words>
  <Application>Microsoft Office PowerPoint</Application>
  <PresentationFormat>Widescreen</PresentationFormat>
  <Paragraphs>505</Paragraphs>
  <Slides>56</Slides>
  <Notes>56</Notes>
  <HiddenSlides>11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Helvetica Neue</vt:lpstr>
      <vt:lpstr>Verdana</vt:lpstr>
      <vt:lpstr>Roboto</vt:lpstr>
      <vt:lpstr>Calibri</vt:lpstr>
      <vt:lpstr>Arial</vt:lpstr>
      <vt:lpstr>Arial Hebrew</vt:lpstr>
      <vt:lpstr>Office Theme</vt:lpstr>
      <vt:lpstr>PowerPoint Presentation</vt:lpstr>
      <vt:lpstr>House Rules for Today’s Site Visit</vt:lpstr>
      <vt:lpstr>Welcome + Director’s Overview</vt:lpstr>
      <vt:lpstr>PowerPoint Presentation</vt:lpstr>
      <vt:lpstr>My Presentation Will Explain:</vt:lpstr>
      <vt:lpstr>Climate Change is our Grand Challenge</vt:lpstr>
      <vt:lpstr>Climate Change is our Grand Challenge</vt:lpstr>
      <vt:lpstr>Climate Change is our Grand Challenge</vt:lpstr>
      <vt:lpstr>Climate Change is our Grand Challenge</vt:lpstr>
      <vt:lpstr>American Lives are Directly and Already Impacted by Climate Change</vt:lpstr>
      <vt:lpstr>American Lives are Directly and Already Impacted by Climate Change</vt:lpstr>
      <vt:lpstr>American Lives are Directly and Already Impacted by Climate Change</vt:lpstr>
      <vt:lpstr>American Lives are Directly and Already Impacted by Climate Change</vt:lpstr>
      <vt:lpstr>American Lives are Directly and Already Impacted by Climate Change</vt:lpstr>
      <vt:lpstr>Number of $1B+ Disasters are Irrevocably Increasing</vt:lpstr>
      <vt:lpstr>To Promote + Protect: National Security Economic Prosperity Human Health Environmental Sustainability  We must predict + adapt to climate change now</vt:lpstr>
      <vt:lpstr>Adaptation Requires Reliable Climate Projections (Forecasts) </vt:lpstr>
      <vt:lpstr>An Earth System Model is a Complex Coupled System</vt:lpstr>
      <vt:lpstr>Unresolved Small + Complex Processes Require “Parameterizations” Causing Projection Uncertainties</vt:lpstr>
      <vt:lpstr>PowerPoint Presentation</vt:lpstr>
      <vt:lpstr>PowerPoint Presentation</vt:lpstr>
      <vt:lpstr>Time is Running Out to Adapt</vt:lpstr>
      <vt:lpstr>LEAP Tackles these Challenges Now </vt:lpstr>
      <vt:lpstr>Vision: LEAP Forward in the Reliability, Utility + Reach of Climate Projections through Synergistic Innovations in Data Science + Climate Science </vt:lpstr>
      <vt:lpstr>Today is a Unique Moment of Opportunity</vt:lpstr>
      <vt:lpstr>Today is a Unique Moment of Opportunity</vt:lpstr>
      <vt:lpstr>Today is a Unique Moment of Opportunity</vt:lpstr>
      <vt:lpstr>Today is a Unique Moment of Opportunity</vt:lpstr>
      <vt:lpstr>Today is a Unique Moment of Opportunity</vt:lpstr>
      <vt:lpstr>LEAP’s Vision is Achieved Through Convergence</vt:lpstr>
      <vt:lpstr>LEAP Spans the Continent, Hubbed in NYC</vt:lpstr>
      <vt:lpstr>LEAP Builds upon Innovative + Convergent Collaborations</vt:lpstr>
      <vt:lpstr>Five Convergence Strategies (CS)  Drive LEAP’s Vision</vt:lpstr>
      <vt:lpstr>CS1: Revolutionize Geoscience Data Infrastructure</vt:lpstr>
      <vt:lpstr>CS2: Create Next-Generation Algorithms</vt:lpstr>
      <vt:lpstr>CS3: Develop Next-Generation CESM</vt:lpstr>
      <vt:lpstr>CS4: Equitably + Inclusively Train Climate Data Scientists</vt:lpstr>
      <vt:lpstr>CS4: Equitably + Inclusively Train Climate Data Scientists</vt:lpstr>
      <vt:lpstr>CS5: Establish Bidirectional Knowledge Transfer</vt:lpstr>
      <vt:lpstr>PowerPoint Presentation</vt:lpstr>
      <vt:lpstr>PowerPoint Presentation</vt:lpstr>
      <vt:lpstr>LEAP’s 5 - 10 Year Legacy will be Significant </vt:lpstr>
      <vt:lpstr>Vision: LEAP Forward in the Reliability, Utility + Reach of Climate Projections through Synergistic Innovations in Data Science + Climate Science </vt:lpstr>
      <vt:lpstr>Questions?</vt:lpstr>
      <vt:lpstr>LEAP Can Break the Climate Reliability Deadlock </vt:lpstr>
      <vt:lpstr>All Climate Model Components are Unreliable</vt:lpstr>
      <vt:lpstr>Climate Change is our Grand Challenge</vt:lpstr>
      <vt:lpstr>Climate Change is our Grand Challenge</vt:lpstr>
      <vt:lpstr>Climate Change is our Grand Challenge</vt:lpstr>
      <vt:lpstr>All Climate Model Components are Unreliable</vt:lpstr>
      <vt:lpstr>All Climate Model Components are Unreliable</vt:lpstr>
      <vt:lpstr>Regional Climate Projection is Even Less Precise</vt:lpstr>
      <vt:lpstr>Adaptation Requires Reliable Climate Projections (Forecasts) </vt:lpstr>
      <vt:lpstr>Adaptation Requires Reliable Climate Projections (Forecasts) </vt:lpstr>
      <vt:lpstr>Uncertainties in models and observations</vt:lpstr>
      <vt:lpstr>LEAP is Distinct From but Synergistic With Others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revision>1</cp:revision>
  <dcterms:created xsi:type="dcterms:W3CDTF">2020-09-19T19:20:14Z</dcterms:created>
  <dcterms:modified xsi:type="dcterms:W3CDTF">2020-09-19T19:20:23Z</dcterms:modified>
</cp:coreProperties>
</file>